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3" r:id="rId2"/>
    <p:sldId id="295" r:id="rId3"/>
    <p:sldId id="287" r:id="rId4"/>
    <p:sldId id="296" r:id="rId5"/>
    <p:sldId id="291" r:id="rId6"/>
    <p:sldId id="266" r:id="rId7"/>
    <p:sldId id="268" r:id="rId8"/>
    <p:sldId id="274" r:id="rId9"/>
    <p:sldId id="277" r:id="rId10"/>
    <p:sldId id="278" r:id="rId11"/>
    <p:sldId id="279" r:id="rId12"/>
    <p:sldId id="280" r:id="rId13"/>
    <p:sldId id="294" r:id="rId14"/>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orient="horz" pos="4319">
          <p15:clr>
            <a:srgbClr val="A4A3A4"/>
          </p15:clr>
        </p15:guide>
        <p15:guide id="4"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D9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4" y="-102"/>
      </p:cViewPr>
      <p:guideLst>
        <p:guide orient="horz" pos="2160"/>
        <p:guide orient="horz" pos="4319"/>
        <p:guide pos="3840"/>
        <p:guide pos="76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3048000" y="3124200"/>
            <a:ext cx="82296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10733828" y="1110597"/>
            <a:ext cx="2286000" cy="508000"/>
          </a:xfrm>
        </p:spPr>
        <p:txBody>
          <a:bodyPr/>
          <a:lstStyle/>
          <a:p>
            <a:fld id="{DD856107-2569-4939-A150-93D99AE1A573}" type="datetimeFigureOut">
              <a:rPr lang="ru-RU" smtClean="0"/>
              <a:t>25.03.2026</a:t>
            </a:fld>
            <a:endParaRPr lang="ru-RU"/>
          </a:p>
        </p:txBody>
      </p:sp>
      <p:sp>
        <p:nvSpPr>
          <p:cNvPr id="17" name="Нижний колонтитул 16"/>
          <p:cNvSpPr>
            <a:spLocks noGrp="1"/>
          </p:cNvSpPr>
          <p:nvPr>
            <p:ph type="ftr" sz="quarter" idx="11"/>
          </p:nvPr>
        </p:nvSpPr>
        <p:spPr bwMode="auto">
          <a:xfrm rot="5400000">
            <a:off x="10045959" y="4117661"/>
            <a:ext cx="3657600" cy="512064"/>
          </a:xfrm>
        </p:spPr>
        <p:txBody>
          <a:bodyPr/>
          <a:lstStyle/>
          <a:p>
            <a:endParaRPr lang="ru-RU"/>
          </a:p>
        </p:txBody>
      </p:sp>
      <p:sp>
        <p:nvSpPr>
          <p:cNvPr id="10" name="Прямоугольник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767392" y="4928702"/>
            <a:ext cx="812800" cy="517524"/>
          </a:xfrm>
        </p:spPr>
        <p:txBody>
          <a:bodyPr/>
          <a:lstStyle/>
          <a:p>
            <a:fld id="{A5BBE47D-4414-481D-A6F0-C4A96EDF569A}"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D856107-2569-4939-A150-93D99AE1A573}" type="datetimeFigureOut">
              <a:rPr lang="ru-RU" smtClean="0"/>
              <a:t>25.03.2026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BBE47D-4414-481D-A6F0-C4A96EDF569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235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D856107-2569-4939-A150-93D99AE1A573}" type="datetimeFigureOut">
              <a:rPr lang="ru-RU" smtClean="0"/>
              <a:t>25.03.2026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BBE47D-4414-481D-A6F0-C4A96EDF569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609600" y="1600200"/>
            <a:ext cx="99568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DD856107-2569-4939-A150-93D99AE1A573}" type="datetimeFigureOut">
              <a:rPr lang="ru-RU" smtClean="0"/>
              <a:t>25.03.2026</a:t>
            </a:fld>
            <a:endParaRPr lang="ru-RU"/>
          </a:p>
        </p:txBody>
      </p:sp>
      <p:sp>
        <p:nvSpPr>
          <p:cNvPr id="9" name="Номер слайда 8"/>
          <p:cNvSpPr>
            <a:spLocks noGrp="1"/>
          </p:cNvSpPr>
          <p:nvPr>
            <p:ph type="sldNum" sz="quarter" idx="15"/>
          </p:nvPr>
        </p:nvSpPr>
        <p:spPr/>
        <p:txBody>
          <a:bodyPr rtlCol="0"/>
          <a:lstStyle/>
          <a:p>
            <a:fld id="{A5BBE47D-4414-481D-A6F0-C4A96EDF569A}"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0" y="2895600"/>
            <a:ext cx="82296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10732008" y="1106932"/>
            <a:ext cx="2286000" cy="508000"/>
          </a:xfrm>
        </p:spPr>
        <p:txBody>
          <a:bodyPr/>
          <a:lstStyle/>
          <a:p>
            <a:fld id="{DD856107-2569-4939-A150-93D99AE1A573}" type="datetimeFigureOut">
              <a:rPr lang="ru-RU" smtClean="0"/>
              <a:t>25.03.2026</a:t>
            </a:fld>
            <a:endParaRPr lang="ru-RU"/>
          </a:p>
        </p:txBody>
      </p:sp>
      <p:sp>
        <p:nvSpPr>
          <p:cNvPr id="5" name="Нижний колонтитул 4"/>
          <p:cNvSpPr>
            <a:spLocks noGrp="1"/>
          </p:cNvSpPr>
          <p:nvPr>
            <p:ph type="ftr" sz="quarter" idx="11"/>
          </p:nvPr>
        </p:nvSpPr>
        <p:spPr bwMode="auto">
          <a:xfrm rot="5400000">
            <a:off x="10046208" y="4114800"/>
            <a:ext cx="3657600" cy="512064"/>
          </a:xfrm>
        </p:spPr>
        <p:txBody>
          <a:bodyPr/>
          <a:lstStyle/>
          <a:p>
            <a:endParaRPr lang="ru-RU"/>
          </a:p>
        </p:txBody>
      </p:sp>
      <p:sp>
        <p:nvSpPr>
          <p:cNvPr id="9" name="Прямоугольник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787488" y="4928702"/>
            <a:ext cx="812800" cy="517524"/>
          </a:xfrm>
        </p:spPr>
        <p:txBody>
          <a:bodyPr/>
          <a:lstStyle/>
          <a:p>
            <a:fld id="{A5BBE47D-4414-481D-A6F0-C4A96EDF569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DD856107-2569-4939-A150-93D99AE1A573}" type="datetimeFigureOut">
              <a:rPr lang="ru-RU" smtClean="0"/>
              <a:t>25.03.2026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BBE47D-4414-481D-A6F0-C4A96EDF569A}" type="slidenum">
              <a:rPr lang="ru-RU" smtClean="0"/>
              <a:t>‹#›</a:t>
            </a:fld>
            <a:endParaRPr lang="ru-RU"/>
          </a:p>
        </p:txBody>
      </p:sp>
      <p:sp>
        <p:nvSpPr>
          <p:cNvPr id="9" name="Объект 8"/>
          <p:cNvSpPr>
            <a:spLocks noGrp="1"/>
          </p:cNvSpPr>
          <p:nvPr>
            <p:ph sz="quarter" idx="1"/>
          </p:nvPr>
        </p:nvSpPr>
        <p:spPr>
          <a:xfrm>
            <a:off x="609600" y="1600200"/>
            <a:ext cx="4876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5693664" y="1600200"/>
            <a:ext cx="4876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0584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DD856107-2569-4939-A150-93D99AE1A573}" type="datetimeFigureOut">
              <a:rPr lang="ru-RU" smtClean="0"/>
              <a:t>25.03.2026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5BBE47D-4414-481D-A6F0-C4A96EDF569A}" type="slidenum">
              <a:rPr lang="ru-RU" smtClean="0"/>
              <a:t>‹#›</a:t>
            </a:fld>
            <a:endParaRPr lang="ru-RU"/>
          </a:p>
        </p:txBody>
      </p:sp>
      <p:sp>
        <p:nvSpPr>
          <p:cNvPr id="11" name="Объект 10"/>
          <p:cNvSpPr>
            <a:spLocks noGrp="1"/>
          </p:cNvSpPr>
          <p:nvPr>
            <p:ph sz="quarter" idx="2"/>
          </p:nvPr>
        </p:nvSpPr>
        <p:spPr>
          <a:xfrm>
            <a:off x="609600" y="2362200"/>
            <a:ext cx="48768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5829300" y="2362200"/>
            <a:ext cx="48768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DD856107-2569-4939-A150-93D99AE1A573}" type="datetimeFigureOut">
              <a:rPr lang="ru-RU" smtClean="0"/>
              <a:t>25.03.2026</a:t>
            </a:fld>
            <a:endParaRPr lang="ru-RU"/>
          </a:p>
        </p:txBody>
      </p:sp>
      <p:sp>
        <p:nvSpPr>
          <p:cNvPr id="7" name="Номер слайда 6"/>
          <p:cNvSpPr>
            <a:spLocks noGrp="1"/>
          </p:cNvSpPr>
          <p:nvPr>
            <p:ph type="sldNum" sz="quarter" idx="11"/>
          </p:nvPr>
        </p:nvSpPr>
        <p:spPr/>
        <p:txBody>
          <a:bodyPr rtlCol="0"/>
          <a:lstStyle/>
          <a:p>
            <a:fld id="{A5BBE47D-4414-481D-A6F0-C4A96EDF569A}"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856107-2569-4939-A150-93D99AE1A573}" type="datetimeFigureOut">
              <a:rPr lang="ru-RU" smtClean="0"/>
              <a:t>25.03.2026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5BBE47D-4414-481D-A6F0-C4A96EDF569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406400" y="274320"/>
            <a:ext cx="75184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DD856107-2569-4939-A150-93D99AE1A573}" type="datetimeFigureOut">
              <a:rPr lang="ru-RU" smtClean="0"/>
              <a:t>25.03.2026</a:t>
            </a:fld>
            <a:endParaRPr lang="ru-RU"/>
          </a:p>
        </p:txBody>
      </p:sp>
      <p:sp>
        <p:nvSpPr>
          <p:cNvPr id="22" name="Номер слайда 21"/>
          <p:cNvSpPr>
            <a:spLocks noGrp="1"/>
          </p:cNvSpPr>
          <p:nvPr>
            <p:ph type="sldNum" sz="quarter" idx="15"/>
          </p:nvPr>
        </p:nvSpPr>
        <p:spPr/>
        <p:txBody>
          <a:bodyPr rtlCol="0"/>
          <a:lstStyle/>
          <a:p>
            <a:fld id="{A5BBE47D-4414-481D-A6F0-C4A96EDF569A}"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5518404" y="3124200"/>
            <a:ext cx="6309360" cy="6096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DD856107-2569-4939-A150-93D99AE1A573}" type="datetimeFigureOut">
              <a:rPr lang="ru-RU" smtClean="0"/>
              <a:t>25.03.2026</a:t>
            </a:fld>
            <a:endParaRPr lang="ru-RU"/>
          </a:p>
        </p:txBody>
      </p:sp>
      <p:sp>
        <p:nvSpPr>
          <p:cNvPr id="18" name="Номер слайда 17"/>
          <p:cNvSpPr>
            <a:spLocks noGrp="1"/>
          </p:cNvSpPr>
          <p:nvPr>
            <p:ph type="sldNum" sz="quarter" idx="11"/>
          </p:nvPr>
        </p:nvSpPr>
        <p:spPr/>
        <p:txBody>
          <a:bodyPr rtlCol="0"/>
          <a:lstStyle/>
          <a:p>
            <a:fld id="{A5BBE47D-4414-481D-A6F0-C4A96EDF569A}"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609600" y="274638"/>
            <a:ext cx="99568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D856107-2569-4939-A150-93D99AE1A573}" type="datetimeFigureOut">
              <a:rPr lang="ru-RU" smtClean="0"/>
              <a:t>25.03.2026</a:t>
            </a:fld>
            <a:endParaRPr lang="ru-RU"/>
          </a:p>
        </p:txBody>
      </p:sp>
      <p:sp>
        <p:nvSpPr>
          <p:cNvPr id="3" name="Нижний колонтитул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A5BBE47D-4414-481D-A6F0-C4A96EDF569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69421" y="163286"/>
            <a:ext cx="11438164" cy="6694714"/>
          </a:xfrm>
          <a:ln>
            <a:noFill/>
          </a:ln>
          <a:effectLst>
            <a:glow rad="63500">
              <a:schemeClr val="accent2">
                <a:satMod val="175000"/>
                <a:alpha val="40000"/>
              </a:schemeClr>
            </a:glow>
          </a:effectLst>
          <a:scene3d>
            <a:camera prst="orthographicFront">
              <a:rot lat="0" lon="0" rev="0"/>
            </a:camera>
            <a:lightRig rig="contrasting" dir="t">
              <a:rot lat="0" lon="0" rev="7800000"/>
            </a:lightRig>
          </a:scene3d>
          <a:sp3d>
            <a:bevelT w="139700" h="139700"/>
          </a:sp3d>
        </p:spPr>
        <p:txBody>
          <a:bodyPr>
            <a:normAutofit/>
            <a:sp3d contourW="6350" prstMaterial="metal">
              <a:bevelT w="127000" h="31750" prst="relaxedInset"/>
              <a:contourClr>
                <a:schemeClr val="accent1">
                  <a:shade val="75000"/>
                </a:schemeClr>
              </a:contourClr>
            </a:sp3d>
          </a:bodyPr>
          <a:lstStyle/>
          <a:p>
            <a:endPar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ru-RU"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d Script" panose="02000000000000000000" pitchFamily="2" charset="0"/>
              <a:cs typeface="Times New Roman" panose="02020603050405020304" pitchFamily="18" charset="0"/>
            </a:endParaRPr>
          </a:p>
          <a:p>
            <a:r>
              <a:rPr lang="ru-RU" sz="5400"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ru-RU" sz="5400" b="1" cap="all" dirty="0" smtClean="0">
                <a:ln w="0"/>
                <a:solidFill>
                  <a:srgbClr val="92D05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Бюджетный </a:t>
            </a:r>
            <a:r>
              <a:rPr lang="ru-RU" sz="5400" b="1" cap="all" dirty="0" err="1" smtClean="0">
                <a:ln w="0"/>
                <a:solidFill>
                  <a:srgbClr val="92D05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квест</a:t>
            </a:r>
            <a:endParaRPr lang="ru-RU" sz="5400" b="1" cap="all" dirty="0" smtClean="0">
              <a:ln w="0"/>
              <a:solidFill>
                <a:srgbClr val="92D05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d Script" panose="02000000000000000000" pitchFamily="2" charset="0"/>
            </a:endParaRPr>
          </a:p>
          <a:p>
            <a:endPar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Прямоугольник 1"/>
          <p:cNvSpPr/>
          <p:nvPr/>
        </p:nvSpPr>
        <p:spPr>
          <a:xfrm>
            <a:off x="5573526" y="6184385"/>
            <a:ext cx="1483098" cy="369332"/>
          </a:xfrm>
          <a:prstGeom prst="rect">
            <a:avLst/>
          </a:prstGeom>
        </p:spPr>
        <p:txBody>
          <a:bodyPr wrap="none">
            <a:spAutoFit/>
          </a:bodyPr>
          <a:lstStyle/>
          <a:p>
            <a:pPr lvl="0">
              <a:spcBef>
                <a:spcPts val="600"/>
              </a:spcBef>
              <a:buClr>
                <a:srgbClr val="FE8637"/>
              </a:buClr>
              <a:buSzPct val="70000"/>
            </a:pPr>
            <a:r>
              <a:rPr lang="ru-RU"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rPr>
              <a:t>Дивеево</a:t>
            </a:r>
          </a:p>
        </p:txBody>
      </p:sp>
    </p:spTree>
    <p:extLst>
      <p:ext uri="{BB962C8B-B14F-4D97-AF65-F5344CB8AC3E}">
        <p14:creationId xmlns:p14="http://schemas.microsoft.com/office/powerpoint/2010/main" val="2148169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7778" y="119517"/>
            <a:ext cx="11430001" cy="6247864"/>
          </a:xfrm>
          <a:prstGeom prst="rect">
            <a:avLst/>
          </a:prstGeom>
        </p:spPr>
        <p:txBody>
          <a:bodyPr wrap="square">
            <a:spAutoFit/>
          </a:bodyPr>
          <a:lstStyle/>
          <a:p>
            <a:endParaRPr lang="ru-RU" sz="2000" b="1" dirty="0" smtClean="0">
              <a:solidFill>
                <a:srgbClr val="7030A0"/>
              </a:solidFill>
              <a:latin typeface="Times New Roman" panose="02020603050405020304" pitchFamily="18" charset="0"/>
              <a:cs typeface="Times New Roman" panose="02020603050405020304" pitchFamily="18" charset="0"/>
            </a:endParaRPr>
          </a:p>
          <a:p>
            <a:r>
              <a:rPr lang="ru-RU" sz="1900" b="1" dirty="0" smtClean="0">
                <a:solidFill>
                  <a:srgbClr val="7030A0"/>
                </a:solidFill>
                <a:latin typeface="Times New Roman" panose="02020603050405020304" pitchFamily="18" charset="0"/>
                <a:cs typeface="Times New Roman" panose="02020603050405020304" pitchFamily="18" charset="0"/>
              </a:rPr>
              <a:t>Вопросы </a:t>
            </a:r>
            <a:r>
              <a:rPr lang="ru-RU" sz="1900" b="1" dirty="0">
                <a:solidFill>
                  <a:srgbClr val="7030A0"/>
                </a:solidFill>
                <a:latin typeface="Times New Roman" panose="02020603050405020304" pitchFamily="18" charset="0"/>
                <a:cs typeface="Times New Roman" panose="02020603050405020304" pitchFamily="18" charset="0"/>
              </a:rPr>
              <a:t>по горизонтали: </a:t>
            </a:r>
            <a:endParaRPr lang="ru-RU" sz="1900" b="1" dirty="0" smtClean="0">
              <a:solidFill>
                <a:srgbClr val="7030A0"/>
              </a:solidFill>
              <a:latin typeface="Times New Roman" panose="02020603050405020304" pitchFamily="18" charset="0"/>
              <a:cs typeface="Times New Roman" panose="02020603050405020304" pitchFamily="18" charset="0"/>
            </a:endParaRPr>
          </a:p>
          <a:p>
            <a:endParaRPr lang="ru-RU" sz="1900" dirty="0">
              <a:latin typeface="Times New Roman" panose="02020603050405020304" pitchFamily="18" charset="0"/>
              <a:cs typeface="Times New Roman" panose="02020603050405020304" pitchFamily="18" charset="0"/>
            </a:endParaRPr>
          </a:p>
          <a:p>
            <a:r>
              <a:rPr lang="ru-RU" sz="1900" b="1" dirty="0">
                <a:solidFill>
                  <a:srgbClr val="7030A0"/>
                </a:solidFill>
                <a:latin typeface="Times New Roman" panose="02020603050405020304" pitchFamily="18" charset="0"/>
                <a:cs typeface="Times New Roman" panose="02020603050405020304" pitchFamily="18" charset="0"/>
              </a:rPr>
              <a:t>1.</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Главный субъект финансовых отношений.</a:t>
            </a:r>
          </a:p>
          <a:p>
            <a:r>
              <a:rPr lang="ru-RU" sz="1900" b="1" dirty="0">
                <a:solidFill>
                  <a:srgbClr val="7030A0"/>
                </a:solidFill>
                <a:latin typeface="Times New Roman" panose="02020603050405020304" pitchFamily="18" charset="0"/>
                <a:cs typeface="Times New Roman" panose="02020603050405020304" pitchFamily="18" charset="0"/>
              </a:rPr>
              <a:t>3.</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Отношения, при которых одна сторона получает от другой денежные средства, товары/вещи, и обещает предоставить возмещение (оплату) или вернуть ресурсы в будущем.</a:t>
            </a:r>
          </a:p>
          <a:p>
            <a:r>
              <a:rPr lang="ru-RU" sz="1900" b="1" dirty="0">
                <a:solidFill>
                  <a:srgbClr val="7030A0"/>
                </a:solidFill>
                <a:latin typeface="Times New Roman" panose="02020603050405020304" pitchFamily="18" charset="0"/>
                <a:cs typeface="Times New Roman" panose="02020603050405020304" pitchFamily="18" charset="0"/>
              </a:rPr>
              <a:t>5.</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Целевой заем на покупку недвижимости, который предоставляется банком.</a:t>
            </a:r>
          </a:p>
          <a:p>
            <a:r>
              <a:rPr lang="ru-RU" sz="1900" b="1" dirty="0">
                <a:solidFill>
                  <a:srgbClr val="7030A0"/>
                </a:solidFill>
                <a:latin typeface="Times New Roman" panose="02020603050405020304" pitchFamily="18" charset="0"/>
                <a:cs typeface="Times New Roman" panose="02020603050405020304" pitchFamily="18" charset="0"/>
              </a:rPr>
              <a:t>7.</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Обязательный платеж государству, который налогоплательщики обязаны перечислять государству, при наступлении определенного события.</a:t>
            </a:r>
          </a:p>
          <a:p>
            <a:r>
              <a:rPr lang="ru-RU" sz="1900" b="1" dirty="0">
                <a:solidFill>
                  <a:srgbClr val="7030A0"/>
                </a:solidFill>
                <a:latin typeface="Times New Roman" panose="02020603050405020304" pitchFamily="18" charset="0"/>
                <a:cs typeface="Times New Roman" panose="02020603050405020304" pitchFamily="18" charset="0"/>
              </a:rPr>
              <a:t>11.</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Гражданин или юридическое лицо, обязанное по исполнению обязательства совершить определённое действие или воздержаться от совершения действия.</a:t>
            </a:r>
          </a:p>
          <a:p>
            <a:r>
              <a:rPr lang="ru-RU" sz="1900" b="1" dirty="0">
                <a:solidFill>
                  <a:srgbClr val="7030A0"/>
                </a:solidFill>
                <a:latin typeface="Times New Roman" panose="02020603050405020304" pitchFamily="18" charset="0"/>
                <a:cs typeface="Times New Roman" panose="02020603050405020304" pitchFamily="18" charset="0"/>
              </a:rPr>
              <a:t>13.</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Выплаты, предоставляемые за счёт государственного или </a:t>
            </a:r>
            <a:r>
              <a:rPr lang="ru-RU" sz="1900" dirty="0" smtClean="0">
                <a:latin typeface="Times New Roman" panose="02020603050405020304" pitchFamily="18" charset="0"/>
                <a:cs typeface="Times New Roman" panose="02020603050405020304" pitchFamily="18" charset="0"/>
              </a:rPr>
              <a:t>местного бюджета, </a:t>
            </a:r>
            <a:r>
              <a:rPr lang="ru-RU" sz="1900" dirty="0">
                <a:latin typeface="Times New Roman" panose="02020603050405020304" pitchFamily="18" charset="0"/>
                <a:cs typeface="Times New Roman" panose="02020603050405020304" pitchFamily="18" charset="0"/>
              </a:rPr>
              <a:t>а также выплаты из специальных фондов для юридических и физических лиц, местных органов власти, других государств.</a:t>
            </a:r>
          </a:p>
          <a:p>
            <a:r>
              <a:rPr lang="ru-RU" sz="1900" b="1" dirty="0">
                <a:solidFill>
                  <a:srgbClr val="7030A0"/>
                </a:solidFill>
                <a:latin typeface="Times New Roman" panose="02020603050405020304" pitchFamily="18" charset="0"/>
                <a:cs typeface="Times New Roman" panose="02020603050405020304" pitchFamily="18" charset="0"/>
              </a:rPr>
              <a:t>16.</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Товар особого рода, выполняющий роль всеобщего эквивалента.</a:t>
            </a:r>
          </a:p>
          <a:p>
            <a:r>
              <a:rPr lang="ru-RU" sz="1900" b="1" dirty="0">
                <a:solidFill>
                  <a:srgbClr val="7030A0"/>
                </a:solidFill>
                <a:latin typeface="Times New Roman" panose="02020603050405020304" pitchFamily="18" charset="0"/>
                <a:cs typeface="Times New Roman" panose="02020603050405020304" pitchFamily="18" charset="0"/>
              </a:rPr>
              <a:t>17.</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Особый финансовый государственный орган, занимающийся операциями по кассовому исполнению государственного бюджета.</a:t>
            </a:r>
          </a:p>
          <a:p>
            <a:r>
              <a:rPr lang="ru-RU" sz="1900" b="1" dirty="0">
                <a:solidFill>
                  <a:srgbClr val="7030A0"/>
                </a:solidFill>
                <a:latin typeface="Times New Roman" panose="02020603050405020304" pitchFamily="18" charset="0"/>
                <a:cs typeface="Times New Roman" panose="02020603050405020304" pitchFamily="18" charset="0"/>
              </a:rPr>
              <a:t>19.</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Затраты определенного периода времени, документально подтвержденные, экономически оправданные (обоснованные), полностью перенесшие свою стоимость на реализованную за этот период продукцию.</a:t>
            </a:r>
          </a:p>
          <a:p>
            <a:r>
              <a:rPr lang="ru-RU" sz="1900" b="1" dirty="0">
                <a:solidFill>
                  <a:srgbClr val="7030A0"/>
                </a:solidFill>
                <a:latin typeface="Times New Roman" panose="02020603050405020304" pitchFamily="18" charset="0"/>
                <a:cs typeface="Times New Roman" panose="02020603050405020304" pitchFamily="18" charset="0"/>
              </a:rPr>
              <a:t>20.</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Обязательства по возврату (оплате) денежных средств или иных материальных благ, срок исполнения по которым уже истек, простыми словами это просроченный долг.</a:t>
            </a:r>
          </a:p>
          <a:p>
            <a:r>
              <a:rPr lang="ru-RU" sz="1900" b="1" dirty="0">
                <a:solidFill>
                  <a:srgbClr val="7030A0"/>
                </a:solidFill>
                <a:latin typeface="Times New Roman" panose="02020603050405020304" pitchFamily="18" charset="0"/>
                <a:cs typeface="Times New Roman" panose="02020603050405020304" pitchFamily="18" charset="0"/>
              </a:rPr>
              <a:t>22.</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Физическое или юридическое лицо, которое платит за  что либо.</a:t>
            </a:r>
          </a:p>
        </p:txBody>
      </p:sp>
    </p:spTree>
    <p:extLst>
      <p:ext uri="{BB962C8B-B14F-4D97-AF65-F5344CB8AC3E}">
        <p14:creationId xmlns:p14="http://schemas.microsoft.com/office/powerpoint/2010/main" val="3479011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5122" y="78109"/>
            <a:ext cx="11527971" cy="5940088"/>
          </a:xfrm>
          <a:prstGeom prst="rect">
            <a:avLst/>
          </a:prstGeom>
        </p:spPr>
        <p:txBody>
          <a:bodyPr wrap="square">
            <a:spAutoFit/>
          </a:bodyPr>
          <a:lstStyle/>
          <a:p>
            <a:endParaRPr lang="ru-RU" sz="1900" b="1" dirty="0" smtClean="0">
              <a:latin typeface="Times New Roman" panose="02020603050405020304" pitchFamily="18" charset="0"/>
              <a:cs typeface="Times New Roman" panose="02020603050405020304" pitchFamily="18" charset="0"/>
            </a:endParaRPr>
          </a:p>
          <a:p>
            <a:r>
              <a:rPr lang="ru-RU" sz="1900" b="1" dirty="0" smtClean="0">
                <a:solidFill>
                  <a:srgbClr val="7030A0"/>
                </a:solidFill>
                <a:latin typeface="Times New Roman" panose="02020603050405020304" pitchFamily="18" charset="0"/>
                <a:cs typeface="Times New Roman" panose="02020603050405020304" pitchFamily="18" charset="0"/>
              </a:rPr>
              <a:t>Вопросы </a:t>
            </a:r>
            <a:r>
              <a:rPr lang="ru-RU" sz="1900" b="1" dirty="0">
                <a:solidFill>
                  <a:srgbClr val="7030A0"/>
                </a:solidFill>
                <a:latin typeface="Times New Roman" panose="02020603050405020304" pitchFamily="18" charset="0"/>
                <a:cs typeface="Times New Roman" panose="02020603050405020304" pitchFamily="18" charset="0"/>
              </a:rPr>
              <a:t>по вертикали: </a:t>
            </a:r>
            <a:endParaRPr lang="ru-RU" sz="1900" b="1" dirty="0" smtClean="0">
              <a:solidFill>
                <a:srgbClr val="7030A0"/>
              </a:solidFill>
              <a:latin typeface="Times New Roman" panose="02020603050405020304" pitchFamily="18" charset="0"/>
              <a:cs typeface="Times New Roman" panose="02020603050405020304" pitchFamily="18" charset="0"/>
            </a:endParaRPr>
          </a:p>
          <a:p>
            <a:endParaRPr lang="ru-RU" sz="1900" dirty="0">
              <a:latin typeface="Times New Roman" panose="02020603050405020304" pitchFamily="18" charset="0"/>
              <a:cs typeface="Times New Roman" panose="02020603050405020304" pitchFamily="18" charset="0"/>
            </a:endParaRPr>
          </a:p>
          <a:p>
            <a:r>
              <a:rPr lang="ru-RU" sz="1900" b="1" dirty="0">
                <a:solidFill>
                  <a:srgbClr val="7030A0"/>
                </a:solidFill>
                <a:latin typeface="Times New Roman" panose="02020603050405020304" pitchFamily="18" charset="0"/>
                <a:cs typeface="Times New Roman" panose="02020603050405020304" pitchFamily="18" charset="0"/>
              </a:rPr>
              <a:t>2.</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Соглашение двух или нескольких сторон об установлении, изменении или прекращении прав и обязанностей, разновидностей сделок.</a:t>
            </a:r>
          </a:p>
          <a:p>
            <a:r>
              <a:rPr lang="ru-RU" sz="1900" b="1" dirty="0">
                <a:solidFill>
                  <a:srgbClr val="7030A0"/>
                </a:solidFill>
                <a:latin typeface="Times New Roman" panose="02020603050405020304" pitchFamily="18" charset="0"/>
                <a:cs typeface="Times New Roman" panose="02020603050405020304" pitchFamily="18" charset="0"/>
              </a:rPr>
              <a:t>4.</a:t>
            </a:r>
            <a:r>
              <a:rPr lang="ru-RU" sz="1900" dirty="0">
                <a:latin typeface="Times New Roman" panose="02020603050405020304" pitchFamily="18" charset="0"/>
                <a:cs typeface="Times New Roman" panose="02020603050405020304" pitchFamily="18" charset="0"/>
              </a:rPr>
              <a:t> Смета доходов и расходов частного лица, организации или государства в целом, устанавливаемая на определенный временной период - как правило, на год. </a:t>
            </a:r>
          </a:p>
          <a:p>
            <a:r>
              <a:rPr lang="ru-RU" sz="1900" b="1" dirty="0">
                <a:solidFill>
                  <a:srgbClr val="7030A0"/>
                </a:solidFill>
                <a:latin typeface="Times New Roman" panose="02020603050405020304" pitchFamily="18" charset="0"/>
                <a:cs typeface="Times New Roman" panose="02020603050405020304" pitchFamily="18" charset="0"/>
              </a:rPr>
              <a:t>6.</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Долговременный процесс снижения покупательской способности денег (повышение общего уровня цен).</a:t>
            </a:r>
          </a:p>
          <a:p>
            <a:r>
              <a:rPr lang="ru-RU" sz="1900" b="1" dirty="0">
                <a:solidFill>
                  <a:srgbClr val="7030A0"/>
                </a:solidFill>
                <a:latin typeface="Times New Roman" panose="02020603050405020304" pitchFamily="18" charset="0"/>
                <a:cs typeface="Times New Roman" panose="02020603050405020304" pitchFamily="18" charset="0"/>
              </a:rPr>
              <a:t>8.</a:t>
            </a:r>
            <a:r>
              <a:rPr lang="ru-RU" sz="1900" dirty="0">
                <a:latin typeface="Times New Roman" panose="02020603050405020304" pitchFamily="18" charset="0"/>
                <a:cs typeface="Times New Roman" panose="02020603050405020304" pitchFamily="18" charset="0"/>
              </a:rPr>
              <a:t> Косвенный налог, налагаемый на товары массового потребления(табак, вино и т.д.).</a:t>
            </a:r>
          </a:p>
          <a:p>
            <a:r>
              <a:rPr lang="ru-RU" sz="1900" b="1" dirty="0">
                <a:solidFill>
                  <a:srgbClr val="7030A0"/>
                </a:solidFill>
                <a:latin typeface="Times New Roman" panose="02020603050405020304" pitchFamily="18" charset="0"/>
                <a:cs typeface="Times New Roman" panose="02020603050405020304" pitchFamily="18" charset="0"/>
              </a:rPr>
              <a:t>9.</a:t>
            </a:r>
            <a:r>
              <a:rPr lang="ru-RU" sz="1900" dirty="0">
                <a:latin typeface="Times New Roman" panose="02020603050405020304" pitchFamily="18" charset="0"/>
                <a:cs typeface="Times New Roman" panose="02020603050405020304" pitchFamily="18" charset="0"/>
              </a:rPr>
              <a:t> Финансовая организация, основным видом деятельности которой  является  привлечение и размещение денежных средств, так же проведение расчетов.</a:t>
            </a:r>
          </a:p>
          <a:p>
            <a:r>
              <a:rPr lang="ru-RU" sz="1900" b="1" dirty="0">
                <a:solidFill>
                  <a:srgbClr val="7030A0"/>
                </a:solidFill>
                <a:latin typeface="Times New Roman" panose="02020603050405020304" pitchFamily="18" charset="0"/>
                <a:cs typeface="Times New Roman" panose="02020603050405020304" pitchFamily="18" charset="0"/>
              </a:rPr>
              <a:t>10.</a:t>
            </a:r>
            <a:r>
              <a:rPr lang="ru-RU" sz="1900" dirty="0">
                <a:latin typeface="Times New Roman" panose="02020603050405020304" pitchFamily="18" charset="0"/>
                <a:cs typeface="Times New Roman" panose="02020603050405020304" pitchFamily="18" charset="0"/>
              </a:rPr>
              <a:t> Внесение определенной суммы денежных средств в виде вклада в банк платежей, платы за вступление, участие в компании.</a:t>
            </a:r>
          </a:p>
          <a:p>
            <a:r>
              <a:rPr lang="ru-RU" sz="1900" b="1" dirty="0">
                <a:solidFill>
                  <a:srgbClr val="7030A0"/>
                </a:solidFill>
                <a:latin typeface="Times New Roman" panose="02020603050405020304" pitchFamily="18" charset="0"/>
                <a:cs typeface="Times New Roman" panose="02020603050405020304" pitchFamily="18" charset="0"/>
              </a:rPr>
              <a:t>12.</a:t>
            </a:r>
            <a:r>
              <a:rPr lang="ru-RU" sz="1900" dirty="0">
                <a:latin typeface="Times New Roman" panose="02020603050405020304" pitchFamily="18" charset="0"/>
                <a:cs typeface="Times New Roman" panose="02020603050405020304" pitchFamily="18" charset="0"/>
              </a:rPr>
              <a:t> Осуществляемое совместно  с кем-либо  финансирование   чего-либо.</a:t>
            </a:r>
          </a:p>
          <a:p>
            <a:r>
              <a:rPr lang="ru-RU" sz="1900" b="1" dirty="0">
                <a:solidFill>
                  <a:srgbClr val="7030A0"/>
                </a:solidFill>
                <a:latin typeface="Times New Roman" panose="02020603050405020304" pitchFamily="18" charset="0"/>
                <a:cs typeface="Times New Roman" panose="02020603050405020304" pitchFamily="18" charset="0"/>
              </a:rPr>
              <a:t>14.</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С англо-нормандского языка  «Бюджет» переводится как… .</a:t>
            </a:r>
          </a:p>
          <a:p>
            <a:r>
              <a:rPr lang="ru-RU" sz="1900" b="1" dirty="0">
                <a:solidFill>
                  <a:srgbClr val="7030A0"/>
                </a:solidFill>
                <a:latin typeface="Times New Roman" panose="02020603050405020304" pitchFamily="18" charset="0"/>
                <a:cs typeface="Times New Roman" panose="02020603050405020304" pitchFamily="18" charset="0"/>
              </a:rPr>
              <a:t>15.</a:t>
            </a:r>
            <a:r>
              <a:rPr lang="ru-RU" sz="1900" dirty="0">
                <a:latin typeface="Times New Roman" panose="02020603050405020304" pitchFamily="18" charset="0"/>
                <a:cs typeface="Times New Roman" panose="02020603050405020304" pitchFamily="18" charset="0"/>
              </a:rPr>
              <a:t> Вид финансового наказания за невыполнение в срок тех или иных обязательств, начисляемая </a:t>
            </a:r>
            <a:r>
              <a:rPr lang="ru-RU" sz="1900" dirty="0" smtClean="0">
                <a:latin typeface="Times New Roman" panose="02020603050405020304" pitchFamily="18" charset="0"/>
                <a:cs typeface="Times New Roman" panose="02020603050405020304" pitchFamily="18" charset="0"/>
              </a:rPr>
              <a:t>в процентах </a:t>
            </a:r>
            <a:r>
              <a:rPr lang="ru-RU" sz="1900" dirty="0">
                <a:latin typeface="Times New Roman" panose="02020603050405020304" pitchFamily="18" charset="0"/>
                <a:cs typeface="Times New Roman" panose="02020603050405020304" pitchFamily="18" charset="0"/>
              </a:rPr>
              <a:t> от оговоренной договором или требуемой законом суммы.</a:t>
            </a:r>
          </a:p>
          <a:p>
            <a:r>
              <a:rPr lang="ru-RU" sz="1900" b="1" dirty="0">
                <a:solidFill>
                  <a:srgbClr val="7030A0"/>
                </a:solidFill>
                <a:latin typeface="Times New Roman" panose="02020603050405020304" pitchFamily="18" charset="0"/>
                <a:cs typeface="Times New Roman" panose="02020603050405020304" pitchFamily="18" charset="0"/>
              </a:rPr>
              <a:t>18.</a:t>
            </a:r>
            <a:r>
              <a:rPr lang="ru-RU" sz="1900" dirty="0">
                <a:latin typeface="Times New Roman" panose="02020603050405020304" pitchFamily="18" charset="0"/>
                <a:cs typeface="Times New Roman" panose="02020603050405020304" pitchFamily="18" charset="0"/>
              </a:rPr>
              <a:t> Документ, в котором рассчитывают затраты на проект исходя из расходов: на работы, стройматериалы, хозяйственные нужды, приобретение комплектующих и прочее.</a:t>
            </a:r>
          </a:p>
          <a:p>
            <a:r>
              <a:rPr lang="ru-RU" sz="1900" b="1" dirty="0">
                <a:solidFill>
                  <a:srgbClr val="7030A0"/>
                </a:solidFill>
                <a:latin typeface="Times New Roman" panose="02020603050405020304" pitchFamily="18" charset="0"/>
                <a:cs typeface="Times New Roman" panose="02020603050405020304" pitchFamily="18" charset="0"/>
              </a:rPr>
              <a:t>21.</a:t>
            </a:r>
            <a:r>
              <a:rPr lang="ru-RU" sz="1900" dirty="0">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a:t>
            </a:r>
          </a:p>
        </p:txBody>
      </p:sp>
    </p:spTree>
    <p:extLst>
      <p:ext uri="{BB962C8B-B14F-4D97-AF65-F5344CB8AC3E}">
        <p14:creationId xmlns:p14="http://schemas.microsoft.com/office/powerpoint/2010/main" val="2415170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62371654"/>
              </p:ext>
            </p:extLst>
          </p:nvPr>
        </p:nvGraphicFramePr>
        <p:xfrm>
          <a:off x="344805" y="1065103"/>
          <a:ext cx="9914890" cy="4608576"/>
        </p:xfrm>
        <a:graphic>
          <a:graphicData uri="http://schemas.openxmlformats.org/drawingml/2006/table">
            <a:tbl>
              <a:tblPr firstRow="1" firstCol="1" bandRow="1"/>
              <a:tblGrid>
                <a:gridCol w="4962525"/>
                <a:gridCol w="4952365"/>
              </a:tblGrid>
              <a:tr h="0">
                <a:tc>
                  <a:txBody>
                    <a:bodyPr/>
                    <a:lstStyle/>
                    <a:p>
                      <a:pPr>
                        <a:lnSpc>
                          <a:spcPct val="115000"/>
                        </a:lnSpc>
                        <a:spcAft>
                          <a:spcPts val="0"/>
                        </a:spcAft>
                      </a:pPr>
                      <a:r>
                        <a:rPr lang="ru-RU" sz="1900" dirty="0">
                          <a:solidFill>
                            <a:srgbClr val="943634"/>
                          </a:solidFill>
                          <a:effectLst/>
                          <a:latin typeface="Times New Roman" panose="02020603050405020304" pitchFamily="18" charset="0"/>
                          <a:ea typeface="Calibri"/>
                          <a:cs typeface="Times New Roman" panose="02020603050405020304" pitchFamily="18" charset="0"/>
                        </a:rPr>
                        <a:t>Ответы  по горизонтали:                                     </a:t>
                      </a:r>
                      <a:endParaRPr lang="ru-RU" sz="1900" dirty="0">
                        <a:effectLst/>
                        <a:latin typeface="Times New Roman" panose="02020603050405020304" pitchFamily="18" charset="0"/>
                        <a:ea typeface="Calibri"/>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ru-RU" sz="1900" dirty="0">
                          <a:solidFill>
                            <a:srgbClr val="943634"/>
                          </a:solidFill>
                          <a:effectLst/>
                          <a:latin typeface="Times New Roman" panose="02020603050405020304" pitchFamily="18" charset="0"/>
                          <a:ea typeface="Calibri"/>
                          <a:cs typeface="Times New Roman" panose="02020603050405020304" pitchFamily="18" charset="0"/>
                        </a:rPr>
                        <a:t>Ответы  по вертикали:    </a:t>
                      </a:r>
                      <a:endParaRPr lang="ru-RU" sz="1900" dirty="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900" dirty="0">
                          <a:solidFill>
                            <a:srgbClr val="943634"/>
                          </a:solidFill>
                          <a:effectLst/>
                          <a:latin typeface="Times New Roman" panose="02020603050405020304" pitchFamily="18" charset="0"/>
                          <a:ea typeface="Calibri"/>
                          <a:cs typeface="Times New Roman" panose="02020603050405020304" pitchFamily="18" charset="0"/>
                        </a:rPr>
                        <a:t>                                 </a:t>
                      </a:r>
                      <a:endParaRPr lang="ru-RU" sz="1900" dirty="0">
                        <a:effectLst/>
                        <a:latin typeface="Times New Roman" panose="02020603050405020304" pitchFamily="18" charset="0"/>
                        <a:ea typeface="Calibri"/>
                        <a:cs typeface="Times New Roman" panose="02020603050405020304" pitchFamily="18" charset="0"/>
                      </a:endParaRPr>
                    </a:p>
                  </a:txBody>
                  <a:tcPr marL="68580" marR="68580" marT="0" marB="0">
                    <a:lnL>
                      <a:noFill/>
                    </a:lnL>
                    <a:lnR>
                      <a:noFill/>
                    </a:lnR>
                    <a:lnT>
                      <a:noFill/>
                    </a:lnT>
                    <a:lnB>
                      <a:noFill/>
                    </a:lnB>
                  </a:tcPr>
                </a:tc>
              </a:tr>
              <a:tr h="0">
                <a:tc>
                  <a:txBody>
                    <a:bodyPr/>
                    <a:lstStyle/>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1.</a:t>
                      </a:r>
                      <a:r>
                        <a:rPr lang="ru-RU" sz="1900" dirty="0">
                          <a:effectLst/>
                          <a:latin typeface="Times New Roman" panose="02020603050405020304" pitchFamily="18" charset="0"/>
                          <a:ea typeface="Calibri"/>
                          <a:cs typeface="Times New Roman" panose="02020603050405020304" pitchFamily="18" charset="0"/>
                        </a:rPr>
                        <a:t>   Государство </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3.   </a:t>
                      </a:r>
                      <a:r>
                        <a:rPr lang="ru-RU" sz="1900" dirty="0">
                          <a:effectLst/>
                          <a:latin typeface="Times New Roman" panose="02020603050405020304" pitchFamily="18" charset="0"/>
                          <a:ea typeface="Calibri"/>
                          <a:cs typeface="Times New Roman" panose="02020603050405020304" pitchFamily="18" charset="0"/>
                        </a:rPr>
                        <a:t>Кредит</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5.   </a:t>
                      </a:r>
                      <a:r>
                        <a:rPr lang="ru-RU" sz="1900" dirty="0">
                          <a:effectLst/>
                          <a:latin typeface="Times New Roman" panose="02020603050405020304" pitchFamily="18" charset="0"/>
                          <a:ea typeface="Calibri"/>
                          <a:cs typeface="Times New Roman" panose="02020603050405020304" pitchFamily="18" charset="0"/>
                        </a:rPr>
                        <a:t>Ипотека                                                                           </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7.   </a:t>
                      </a:r>
                      <a:r>
                        <a:rPr lang="ru-RU" sz="1900" dirty="0">
                          <a:effectLst/>
                          <a:latin typeface="Times New Roman" panose="02020603050405020304" pitchFamily="18" charset="0"/>
                          <a:ea typeface="Calibri"/>
                          <a:cs typeface="Times New Roman" panose="02020603050405020304" pitchFamily="18" charset="0"/>
                        </a:rPr>
                        <a:t>Налог                                                                       </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11. </a:t>
                      </a:r>
                      <a:r>
                        <a:rPr lang="ru-RU" sz="1900" dirty="0">
                          <a:effectLst/>
                          <a:latin typeface="Times New Roman" panose="02020603050405020304" pitchFamily="18" charset="0"/>
                          <a:ea typeface="Calibri"/>
                          <a:cs typeface="Times New Roman" panose="02020603050405020304" pitchFamily="18" charset="0"/>
                        </a:rPr>
                        <a:t>Должник                                                                  </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13. </a:t>
                      </a:r>
                      <a:r>
                        <a:rPr lang="ru-RU" sz="1900" dirty="0">
                          <a:effectLst/>
                          <a:latin typeface="Times New Roman" panose="02020603050405020304" pitchFamily="18" charset="0"/>
                          <a:ea typeface="Calibri"/>
                          <a:cs typeface="Times New Roman" panose="02020603050405020304" pitchFamily="18" charset="0"/>
                        </a:rPr>
                        <a:t>Субсидии                                                                   </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16. </a:t>
                      </a:r>
                      <a:r>
                        <a:rPr lang="ru-RU" sz="1900" dirty="0">
                          <a:effectLst/>
                          <a:latin typeface="Times New Roman" panose="02020603050405020304" pitchFamily="18" charset="0"/>
                          <a:ea typeface="Calibri"/>
                          <a:cs typeface="Times New Roman" panose="02020603050405020304" pitchFamily="18" charset="0"/>
                        </a:rPr>
                        <a:t>Деньги                                                                        </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17. </a:t>
                      </a:r>
                      <a:r>
                        <a:rPr lang="ru-RU" sz="1900" dirty="0">
                          <a:effectLst/>
                          <a:latin typeface="Times New Roman" panose="02020603050405020304" pitchFamily="18" charset="0"/>
                          <a:ea typeface="Calibri"/>
                          <a:cs typeface="Times New Roman" panose="02020603050405020304" pitchFamily="18" charset="0"/>
                        </a:rPr>
                        <a:t>Казначейство                                                                      </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19. </a:t>
                      </a:r>
                      <a:r>
                        <a:rPr lang="ru-RU" sz="1900" dirty="0">
                          <a:effectLst/>
                          <a:latin typeface="Times New Roman" panose="02020603050405020304" pitchFamily="18" charset="0"/>
                          <a:ea typeface="Calibri"/>
                          <a:cs typeface="Times New Roman" panose="02020603050405020304" pitchFamily="18" charset="0"/>
                        </a:rPr>
                        <a:t>Расход</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20. </a:t>
                      </a:r>
                      <a:r>
                        <a:rPr lang="ru-RU" sz="1900" dirty="0">
                          <a:effectLst/>
                          <a:latin typeface="Times New Roman" panose="02020603050405020304" pitchFamily="18" charset="0"/>
                          <a:ea typeface="Calibri"/>
                          <a:cs typeface="Times New Roman" panose="02020603050405020304" pitchFamily="18" charset="0"/>
                        </a:rPr>
                        <a:t>Задолженность</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22. </a:t>
                      </a:r>
                      <a:r>
                        <a:rPr lang="ru-RU" sz="1900" dirty="0">
                          <a:effectLst/>
                          <a:latin typeface="Times New Roman" panose="02020603050405020304" pitchFamily="18" charset="0"/>
                          <a:ea typeface="Calibri"/>
                          <a:cs typeface="Times New Roman" panose="02020603050405020304" pitchFamily="18" charset="0"/>
                        </a:rPr>
                        <a:t>Плательщик                                                      </a:t>
                      </a:r>
                    </a:p>
                    <a:p>
                      <a:pPr>
                        <a:lnSpc>
                          <a:spcPct val="115000"/>
                        </a:lnSpc>
                        <a:spcAft>
                          <a:spcPts val="0"/>
                        </a:spcAft>
                      </a:pPr>
                      <a:r>
                        <a:rPr lang="ru-RU" sz="1900" dirty="0">
                          <a:effectLst/>
                          <a:latin typeface="Times New Roman" panose="02020603050405020304" pitchFamily="18" charset="0"/>
                          <a:ea typeface="Calibri"/>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2.  </a:t>
                      </a:r>
                      <a:r>
                        <a:rPr lang="ru-RU" sz="1900" dirty="0">
                          <a:effectLst/>
                          <a:latin typeface="Times New Roman" panose="02020603050405020304" pitchFamily="18" charset="0"/>
                          <a:ea typeface="Calibri"/>
                          <a:cs typeface="Times New Roman" panose="02020603050405020304" pitchFamily="18" charset="0"/>
                        </a:rPr>
                        <a:t>Договор</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4.  </a:t>
                      </a:r>
                      <a:r>
                        <a:rPr lang="ru-RU" sz="1900" dirty="0">
                          <a:effectLst/>
                          <a:latin typeface="Times New Roman" panose="02020603050405020304" pitchFamily="18" charset="0"/>
                          <a:ea typeface="Calibri"/>
                          <a:cs typeface="Times New Roman" panose="02020603050405020304" pitchFamily="18" charset="0"/>
                        </a:rPr>
                        <a:t>Бюджет</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6.  </a:t>
                      </a:r>
                      <a:r>
                        <a:rPr lang="ru-RU" sz="1900" dirty="0">
                          <a:effectLst/>
                          <a:latin typeface="Times New Roman" panose="02020603050405020304" pitchFamily="18" charset="0"/>
                          <a:ea typeface="Calibri"/>
                          <a:cs typeface="Times New Roman" panose="02020603050405020304" pitchFamily="18" charset="0"/>
                        </a:rPr>
                        <a:t>Инфляция</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8.  </a:t>
                      </a:r>
                      <a:r>
                        <a:rPr lang="ru-RU" sz="1900" dirty="0">
                          <a:effectLst/>
                          <a:latin typeface="Times New Roman" panose="02020603050405020304" pitchFamily="18" charset="0"/>
                          <a:ea typeface="Calibri"/>
                          <a:cs typeface="Times New Roman" panose="02020603050405020304" pitchFamily="18" charset="0"/>
                        </a:rPr>
                        <a:t>Акциз</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9.  </a:t>
                      </a:r>
                      <a:r>
                        <a:rPr lang="ru-RU" sz="1900" dirty="0">
                          <a:effectLst/>
                          <a:latin typeface="Times New Roman" panose="02020603050405020304" pitchFamily="18" charset="0"/>
                          <a:ea typeface="Calibri"/>
                          <a:cs typeface="Times New Roman" panose="02020603050405020304" pitchFamily="18" charset="0"/>
                        </a:rPr>
                        <a:t>Банк</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10. </a:t>
                      </a:r>
                      <a:r>
                        <a:rPr lang="ru-RU" sz="1900" dirty="0">
                          <a:effectLst/>
                          <a:latin typeface="Times New Roman" panose="02020603050405020304" pitchFamily="18" charset="0"/>
                          <a:ea typeface="Calibri"/>
                          <a:cs typeface="Times New Roman" panose="02020603050405020304" pitchFamily="18" charset="0"/>
                        </a:rPr>
                        <a:t>Взнос</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12. </a:t>
                      </a:r>
                      <a:r>
                        <a:rPr lang="ru-RU" sz="1900" dirty="0" err="1">
                          <a:effectLst/>
                          <a:latin typeface="Times New Roman" panose="02020603050405020304" pitchFamily="18" charset="0"/>
                          <a:ea typeface="Calibri"/>
                          <a:cs typeface="Times New Roman" panose="02020603050405020304" pitchFamily="18" charset="0"/>
                        </a:rPr>
                        <a:t>Софинансирование</a:t>
                      </a:r>
                      <a:endParaRPr lang="ru-RU" sz="1900" dirty="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14. </a:t>
                      </a:r>
                      <a:r>
                        <a:rPr lang="ru-RU" sz="1900" dirty="0">
                          <a:effectLst/>
                          <a:latin typeface="Times New Roman" panose="02020603050405020304" pitchFamily="18" charset="0"/>
                          <a:ea typeface="Calibri"/>
                          <a:cs typeface="Times New Roman" panose="02020603050405020304" pitchFamily="18" charset="0"/>
                        </a:rPr>
                        <a:t>Сумка</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15. </a:t>
                      </a:r>
                      <a:r>
                        <a:rPr lang="ru-RU" sz="1900" dirty="0">
                          <a:effectLst/>
                          <a:latin typeface="Times New Roman" panose="02020603050405020304" pitchFamily="18" charset="0"/>
                          <a:ea typeface="Calibri"/>
                          <a:cs typeface="Times New Roman" panose="02020603050405020304" pitchFamily="18" charset="0"/>
                        </a:rPr>
                        <a:t>Пени</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18. </a:t>
                      </a:r>
                      <a:r>
                        <a:rPr lang="ru-RU" sz="1900" dirty="0">
                          <a:effectLst/>
                          <a:latin typeface="Times New Roman" panose="02020603050405020304" pitchFamily="18" charset="0"/>
                          <a:ea typeface="Calibri"/>
                          <a:cs typeface="Times New Roman" panose="02020603050405020304" pitchFamily="18" charset="0"/>
                        </a:rPr>
                        <a:t>Смета </a:t>
                      </a:r>
                    </a:p>
                    <a:p>
                      <a:pPr>
                        <a:lnSpc>
                          <a:spcPct val="115000"/>
                        </a:lnSpc>
                        <a:spcAft>
                          <a:spcPts val="0"/>
                        </a:spcAft>
                      </a:pPr>
                      <a:r>
                        <a:rPr lang="ru-RU" sz="1900" dirty="0">
                          <a:solidFill>
                            <a:srgbClr val="C00000"/>
                          </a:solidFill>
                          <a:effectLst/>
                          <a:latin typeface="Times New Roman" panose="02020603050405020304" pitchFamily="18" charset="0"/>
                          <a:ea typeface="Calibri"/>
                          <a:cs typeface="Times New Roman" panose="02020603050405020304" pitchFamily="18" charset="0"/>
                        </a:rPr>
                        <a:t>21. </a:t>
                      </a:r>
                      <a:r>
                        <a:rPr lang="ru-RU" sz="1900" dirty="0">
                          <a:effectLst/>
                          <a:latin typeface="Times New Roman" panose="02020603050405020304" pitchFamily="18" charset="0"/>
                          <a:ea typeface="Calibri"/>
                          <a:cs typeface="Times New Roman" panose="02020603050405020304" pitchFamily="18" charset="0"/>
                        </a:rPr>
                        <a:t>Дотации</a:t>
                      </a:r>
                    </a:p>
                    <a:p>
                      <a:pPr>
                        <a:lnSpc>
                          <a:spcPct val="115000"/>
                        </a:lnSpc>
                        <a:spcAft>
                          <a:spcPts val="0"/>
                        </a:spcAft>
                      </a:pPr>
                      <a:r>
                        <a:rPr lang="ru-RU" sz="1900" dirty="0">
                          <a:effectLst/>
                          <a:latin typeface="Times New Roman" panose="02020603050405020304" pitchFamily="18" charset="0"/>
                          <a:ea typeface="Calibri"/>
                          <a:cs typeface="Times New Roman" panose="02020603050405020304" pitchFamily="18" charset="0"/>
                        </a:rPr>
                        <a:t>                                                                  </a:t>
                      </a: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205991" y="4029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1" u="sng"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Ответы на кроссворд :</a:t>
            </a:r>
            <a:r>
              <a:rPr kumimoji="0" lang="ru-RU" altLang="ru-RU" sz="16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34199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9956800" cy="590776"/>
          </a:xfrm>
          <a:solidFill>
            <a:srgbClr val="D9FFEB"/>
          </a:solidFill>
        </p:spPr>
        <p:txBody>
          <a:bodyPr/>
          <a:lstStyle/>
          <a:p>
            <a:pPr algn="ctr"/>
            <a:r>
              <a:rPr lang="ru-RU" b="1" dirty="0" smtClean="0">
                <a:solidFill>
                  <a:srgbClr val="7030A0"/>
                </a:solidFill>
              </a:rPr>
              <a:t>Конечный результат </a:t>
            </a:r>
            <a:r>
              <a:rPr lang="ru-RU" b="1" dirty="0" err="1" smtClean="0">
                <a:solidFill>
                  <a:srgbClr val="7030A0"/>
                </a:solidFill>
              </a:rPr>
              <a:t>квеста</a:t>
            </a:r>
            <a:endParaRPr lang="ru-RU" b="1" dirty="0">
              <a:solidFill>
                <a:srgbClr val="7030A0"/>
              </a:solidFill>
            </a:endParaRPr>
          </a:p>
        </p:txBody>
      </p:sp>
      <p:sp>
        <p:nvSpPr>
          <p:cNvPr id="4" name="Объект 3"/>
          <p:cNvSpPr>
            <a:spLocks noGrp="1"/>
          </p:cNvSpPr>
          <p:nvPr>
            <p:ph sz="quarter" idx="2"/>
          </p:nvPr>
        </p:nvSpPr>
        <p:spPr>
          <a:xfrm>
            <a:off x="873579" y="1036865"/>
            <a:ext cx="7347857" cy="5551714"/>
          </a:xfrm>
        </p:spPr>
        <p:txBody>
          <a:bodyPr/>
          <a:lstStyle/>
          <a:p>
            <a:pPr marL="0" indent="0">
              <a:buNone/>
            </a:pPr>
            <a:r>
              <a:rPr lang="ru-RU" dirty="0" smtClean="0"/>
              <a:t>Выполнение всех заданий быстрее соперников. Вся фишка в заданиях. Они подобраны таким образом,  чтобы  быть максимально оригинальными,  интересными , подходящими под ситуацию  и не требующие  специальных знаний  или умений от игроков.</a:t>
            </a:r>
            <a:endParaRPr lang="ru-RU" dirty="0"/>
          </a:p>
        </p:txBody>
      </p:sp>
      <p:pic>
        <p:nvPicPr>
          <p:cNvPr id="3" name="Рисунок 2"/>
          <p:cNvPicPr>
            <a:picLocks noChangeAspect="1"/>
          </p:cNvPicPr>
          <p:nvPr/>
        </p:nvPicPr>
        <p:blipFill>
          <a:blip r:embed="rId2"/>
          <a:stretch>
            <a:fillRect/>
          </a:stretch>
        </p:blipFill>
        <p:spPr>
          <a:xfrm>
            <a:off x="2379215" y="3542190"/>
            <a:ext cx="5255580" cy="2956264"/>
          </a:xfrm>
          <a:prstGeom prst="rect">
            <a:avLst/>
          </a:prstGeom>
        </p:spPr>
      </p:pic>
    </p:spTree>
    <p:extLst>
      <p:ext uri="{BB962C8B-B14F-4D97-AF65-F5344CB8AC3E}">
        <p14:creationId xmlns:p14="http://schemas.microsoft.com/office/powerpoint/2010/main" val="1020978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77586" y="228599"/>
            <a:ext cx="11332028" cy="6547757"/>
          </a:xfrm>
        </p:spPr>
        <p:txBody>
          <a:bodyPr/>
          <a:lstStyle/>
          <a:p>
            <a:pPr marL="0" indent="0">
              <a:buNone/>
            </a:pPr>
            <a:r>
              <a:rPr lang="ru-RU" dirty="0" smtClean="0"/>
              <a:t> </a:t>
            </a:r>
          </a:p>
          <a:p>
            <a:pPr marL="0" indent="0">
              <a:buNone/>
            </a:pPr>
            <a:r>
              <a:rPr lang="ru-RU" b="1" dirty="0" err="1" smtClean="0">
                <a:ln w="18000">
                  <a:solidFill>
                    <a:srgbClr val="FF0000"/>
                  </a:solidFill>
                  <a:prstDash val="solid"/>
                  <a:miter lim="800000"/>
                </a:ln>
                <a:effectLst>
                  <a:outerShdw blurRad="25500" dist="23000" dir="7020000" algn="tl">
                    <a:srgbClr val="000000">
                      <a:alpha val="50000"/>
                    </a:srgbClr>
                  </a:outerShdw>
                </a:effectLst>
              </a:rPr>
              <a:t>Квест</a:t>
            </a:r>
            <a:r>
              <a:rPr lang="ru-RU" dirty="0" smtClean="0"/>
              <a:t> </a:t>
            </a:r>
            <a:r>
              <a:rPr lang="ru-RU" dirty="0"/>
              <a:t>(</a:t>
            </a:r>
            <a:r>
              <a:rPr lang="ru-RU" dirty="0" err="1"/>
              <a:t>quest</a:t>
            </a:r>
            <a:r>
              <a:rPr lang="ru-RU" dirty="0"/>
              <a:t> в переводе с англ.) – современный способ незабываемо провести время в компании друзей или семьи. Это крутое приключение, которое с первых минут делает вас частью сюжета: детективного, фантастического или мистического. </a:t>
            </a:r>
            <a:endParaRPr lang="ru-RU" dirty="0" smtClean="0"/>
          </a:p>
          <a:p>
            <a:pPr marL="0" indent="0">
              <a:buNone/>
            </a:pPr>
            <a:endParaRPr lang="ru-RU" dirty="0"/>
          </a:p>
          <a:p>
            <a:pPr marL="0" indent="0">
              <a:buNone/>
            </a:pPr>
            <a:endParaRPr lang="ru-RU" dirty="0"/>
          </a:p>
          <a:p>
            <a:pPr marL="0" indent="0">
              <a:buNone/>
            </a:pPr>
            <a:r>
              <a:rPr lang="ru-RU" b="1" dirty="0" smtClean="0">
                <a:ln w="18000">
                  <a:solidFill>
                    <a:srgbClr val="FF0000"/>
                  </a:solidFill>
                  <a:prstDash val="solid"/>
                  <a:miter lim="800000"/>
                </a:ln>
                <a:effectLst>
                  <a:outerShdw blurRad="25500" dist="23000" dir="7020000" algn="tl">
                    <a:srgbClr val="000000">
                      <a:alpha val="50000"/>
                    </a:srgbClr>
                  </a:outerShdw>
                  <a:reflection blurRad="6350" stA="55000" endA="300" endPos="45500" dir="5400000" sy="-100000" algn="bl" rotWithShape="0"/>
                </a:effectLst>
              </a:rPr>
              <a:t>Смысл </a:t>
            </a:r>
            <a:r>
              <a:rPr lang="ru-RU" b="1" dirty="0" err="1" smtClean="0">
                <a:ln w="18000">
                  <a:solidFill>
                    <a:srgbClr val="FF0000"/>
                  </a:solidFill>
                  <a:prstDash val="solid"/>
                  <a:miter lim="800000"/>
                </a:ln>
                <a:effectLst>
                  <a:outerShdw blurRad="25500" dist="23000" dir="7020000" algn="tl">
                    <a:srgbClr val="000000">
                      <a:alpha val="50000"/>
                    </a:srgbClr>
                  </a:outerShdw>
                  <a:reflection blurRad="6350" stA="55000" endA="300" endPos="45500" dir="5400000" sy="-100000" algn="bl" rotWithShape="0"/>
                </a:effectLst>
              </a:rPr>
              <a:t>квеста</a:t>
            </a:r>
            <a:r>
              <a:rPr lang="ru-RU" b="1" dirty="0" smtClean="0">
                <a:ln w="18000">
                  <a:solidFill>
                    <a:srgbClr val="FF0000"/>
                  </a:solidFill>
                  <a:prstDash val="solid"/>
                  <a:miter lim="800000"/>
                </a:ln>
                <a:effectLst>
                  <a:outerShdw blurRad="25500" dist="23000" dir="7020000" algn="tl">
                    <a:srgbClr val="000000">
                      <a:alpha val="50000"/>
                    </a:srgbClr>
                  </a:outerShdw>
                  <a:reflection blurRad="6350" stA="55000" endA="300" endPos="45500" dir="5400000" sy="-100000" algn="bl" rotWithShape="0"/>
                </a:effectLst>
              </a:rPr>
              <a:t> </a:t>
            </a:r>
            <a:r>
              <a:rPr lang="ru-RU" dirty="0" smtClean="0"/>
              <a:t>– заключается в выполнении всевозможных заданий, как всей командой так и по одиночке.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036" y="3883692"/>
            <a:ext cx="6435379" cy="297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633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31743" y="75325"/>
            <a:ext cx="9641149" cy="1002519"/>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z="3200" b="1" dirty="0" smtClean="0">
                <a:solidFill>
                  <a:schemeClr val="tx1"/>
                </a:solidFill>
                <a:latin typeface="Times New Roman" panose="02020603050405020304" pitchFamily="18" charset="0"/>
                <a:cs typeface="Times New Roman" pitchFamily="18" charset="0"/>
              </a:rPr>
              <a:t>Этап 1</a:t>
            </a:r>
            <a:r>
              <a:rPr lang="ru-RU" sz="3200" b="1" dirty="0" smtClean="0">
                <a:latin typeface="Times New Roman" panose="02020603050405020304" pitchFamily="18" charset="0"/>
                <a:cs typeface="Times New Roman" pitchFamily="18" charset="0"/>
              </a:rPr>
              <a:t>  </a:t>
            </a:r>
            <a:r>
              <a:rPr lang="ru-RU" sz="2800" b="1" dirty="0" smtClean="0">
                <a:solidFill>
                  <a:schemeClr val="tx1"/>
                </a:solidFill>
                <a:latin typeface="Times New Roman" panose="02020603050405020304" pitchFamily="18" charset="0"/>
                <a:cs typeface="Times New Roman" pitchFamily="18" charset="0"/>
              </a:rPr>
              <a:t>«</a:t>
            </a:r>
            <a:r>
              <a:rPr lang="ru-RU" sz="2800" b="1" dirty="0" smtClean="0">
                <a:solidFill>
                  <a:schemeClr val="tx1"/>
                </a:solidFill>
                <a:effectLst/>
              </a:rPr>
              <a:t>Семейный бюджет</a:t>
            </a:r>
            <a:r>
              <a:rPr lang="ru-RU" sz="2800" dirty="0" smtClean="0">
                <a:solidFill>
                  <a:schemeClr val="tx1"/>
                </a:solidFill>
              </a:rPr>
              <a:t>»</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755253" y="2713395"/>
            <a:ext cx="4039341" cy="3690994"/>
          </a:xfrm>
          <a:prstGeom prst="rect">
            <a:avLst/>
          </a:prstGeom>
        </p:spPr>
      </p:pic>
      <p:sp>
        <p:nvSpPr>
          <p:cNvPr id="3" name="Прямоугольник 2"/>
          <p:cNvSpPr/>
          <p:nvPr/>
        </p:nvSpPr>
        <p:spPr>
          <a:xfrm>
            <a:off x="500644" y="1167650"/>
            <a:ext cx="10570127" cy="1754326"/>
          </a:xfrm>
          <a:prstGeom prst="rect">
            <a:avLst/>
          </a:prstGeom>
        </p:spPr>
        <p:txBody>
          <a:bodyPr wrap="square">
            <a:spAutoFit/>
          </a:bodyPr>
          <a:lstStyle/>
          <a:p>
            <a:pPr indent="-228600" algn="just"/>
            <a:r>
              <a:rPr lang="ru-RU" dirty="0" smtClean="0">
                <a:solidFill>
                  <a:srgbClr val="1F1F1F"/>
                </a:solidFill>
                <a:latin typeface="Times New Roman" panose="02020603050405020304" pitchFamily="18" charset="0"/>
              </a:rPr>
              <a:t>1</a:t>
            </a:r>
            <a:r>
              <a:rPr lang="ru-RU" dirty="0" smtClean="0">
                <a:solidFill>
                  <a:srgbClr val="1F1F1F"/>
                </a:solidFill>
                <a:latin typeface="Times New Roman" panose="02020603050405020304" pitchFamily="18" charset="0"/>
              </a:rPr>
              <a:t>. Месячный </a:t>
            </a:r>
            <a:r>
              <a:rPr lang="ru-RU" dirty="0">
                <a:solidFill>
                  <a:srgbClr val="1F1F1F"/>
                </a:solidFill>
                <a:latin typeface="Times New Roman" panose="02020603050405020304" pitchFamily="18" charset="0"/>
              </a:rPr>
              <a:t>доход семьи Калугиных состоит из заработной платы папы, заработной платы мамы, пенсии бабушки и пенсии дедушки. Папа зарабатывает 64000 рублей, мама – 37000 рублей, пенсия бабушки – 17000 рублей, пенсия дедушки – 19000 рублей. Сможет ли семья через год оплатить ремонт квартиры в размере 450000 рублей, если на ежемесячные расходы уходит 55000 рублей? </a:t>
            </a:r>
            <a:endParaRPr lang="ru-RU" dirty="0">
              <a:solidFill>
                <a:srgbClr val="1F1F1F"/>
              </a:solidFill>
              <a:latin typeface="Golos Text"/>
            </a:endParaRPr>
          </a:p>
          <a:p>
            <a:r>
              <a:rPr lang="ru-RU" dirty="0"/>
              <a:t/>
            </a:r>
            <a:br>
              <a:rPr lang="ru-RU" dirty="0"/>
            </a:br>
            <a:endParaRPr lang="ru-RU" dirty="0"/>
          </a:p>
        </p:txBody>
      </p:sp>
    </p:spTree>
    <p:extLst>
      <p:ext uri="{BB962C8B-B14F-4D97-AF65-F5344CB8AC3E}">
        <p14:creationId xmlns:p14="http://schemas.microsoft.com/office/powerpoint/2010/main" val="2015594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5393" y="263152"/>
            <a:ext cx="11073937" cy="1908215"/>
          </a:xfrm>
          <a:prstGeom prst="rect">
            <a:avLst/>
          </a:prstGeom>
        </p:spPr>
        <p:txBody>
          <a:bodyPr wrap="square">
            <a:spAutoFit/>
          </a:bodyPr>
          <a:lstStyle/>
          <a:p>
            <a:pPr algn="ctr"/>
            <a:r>
              <a:rPr lang="ru-RU" sz="2800" b="1" dirty="0" smtClean="0">
                <a:latin typeface="Times New Roman" panose="02020603050405020304" pitchFamily="18" charset="0"/>
                <a:cs typeface="Times New Roman" pitchFamily="18" charset="0"/>
              </a:rPr>
              <a:t>«Накопления</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ru-RU" dirty="0" smtClean="0">
                <a:solidFill>
                  <a:srgbClr val="1F1F1F"/>
                </a:solidFill>
                <a:latin typeface="Times New Roman" panose="02020603050405020304" pitchFamily="18" charset="0"/>
                <a:cs typeface="Times New Roman" panose="02020603050405020304" pitchFamily="18" charset="0"/>
              </a:rPr>
              <a:t>2</a:t>
            </a:r>
            <a:r>
              <a:rPr lang="ru-RU" dirty="0" smtClean="0">
                <a:solidFill>
                  <a:srgbClr val="1F1F1F"/>
                </a:solidFill>
                <a:latin typeface="Times New Roman" panose="02020603050405020304" pitchFamily="18" charset="0"/>
                <a:cs typeface="Times New Roman" panose="02020603050405020304" pitchFamily="18" charset="0"/>
              </a:rPr>
              <a:t>. В </a:t>
            </a:r>
            <a:r>
              <a:rPr lang="ru-RU" dirty="0">
                <a:solidFill>
                  <a:srgbClr val="1F1F1F"/>
                </a:solidFill>
                <a:latin typeface="Times New Roman" panose="02020603050405020304" pitchFamily="18" charset="0"/>
                <a:cs typeface="Times New Roman" panose="02020603050405020304" pitchFamily="18" charset="0"/>
              </a:rPr>
              <a:t>копилке у Семена 6300 рублей. На день рождения бабушка с дедушкой подарили Семену 3000 рублей, мама с папой – 5000 рублей, а тетя, которая живет в Нижнем Новгороде, отправила ему на карту 2000 рублей. На подаренные деньги Семен хочет купить телефон, так, чтобы остались деньги на беспроводные наушники, которые стоят 3500 рублей. Какова максимальная сумма, которую Семен может потратить на телефон, если он также воспользуется деньгами из своей копилки?</a:t>
            </a:r>
            <a:endParaRPr lang="ru-RU" dirty="0">
              <a:latin typeface="Times New Roman" panose="02020603050405020304" pitchFamily="18" charset="0"/>
              <a:cs typeface="Times New Roman" panose="02020603050405020304" pitchFamily="18" charset="0"/>
            </a:endParaRPr>
          </a:p>
        </p:txBody>
      </p:sp>
      <p:pic>
        <p:nvPicPr>
          <p:cNvPr id="307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018" y="2358640"/>
            <a:ext cx="4034685" cy="398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6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943" y="114301"/>
            <a:ext cx="10673443" cy="661306"/>
          </a:xfrm>
        </p:spPr>
        <p:txBody>
          <a:bodyPr>
            <a:normAutofit fontScale="90000"/>
          </a:bodyPr>
          <a:lstStyle/>
          <a:p>
            <a:r>
              <a:rPr lang="ru-RU" sz="4000" b="1" i="1" dirty="0" smtClean="0">
                <a:solidFill>
                  <a:schemeClr val="accent2">
                    <a:lumMod val="75000"/>
                  </a:schemeClr>
                </a:solidFill>
              </a:rPr>
              <a:t>Ответы</a:t>
            </a:r>
            <a:endParaRPr lang="ru-RU" sz="4000" b="1" i="1" dirty="0">
              <a:solidFill>
                <a:schemeClr val="accent2">
                  <a:lumMod val="7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500253022"/>
              </p:ext>
            </p:extLst>
          </p:nvPr>
        </p:nvGraphicFramePr>
        <p:xfrm>
          <a:off x="791482" y="949914"/>
          <a:ext cx="10244364" cy="5547360"/>
        </p:xfrm>
        <a:graphic>
          <a:graphicData uri="http://schemas.openxmlformats.org/drawingml/2006/table">
            <a:tbl>
              <a:tblPr firstRow="1" bandRow="1">
                <a:tableStyleId>{2D5ABB26-0587-4C30-8999-92F81FD0307C}</a:tableStyleId>
              </a:tblPr>
              <a:tblGrid>
                <a:gridCol w="753233"/>
                <a:gridCol w="9491131"/>
              </a:tblGrid>
              <a:tr h="1091155">
                <a:tc>
                  <a:txBody>
                    <a:bodyPr/>
                    <a:lstStyle/>
                    <a:p>
                      <a:pPr algn="ctr"/>
                      <a:r>
                        <a:rPr lang="ru-RU" sz="2000" dirty="0" smtClean="0"/>
                        <a:t>1</a:t>
                      </a:r>
                      <a:r>
                        <a:rPr lang="ru-RU" sz="2000" b="0" dirty="0" smtClean="0"/>
                        <a:t>.</a:t>
                      </a:r>
                    </a:p>
                    <a:p>
                      <a:pPr algn="ctr"/>
                      <a:endParaRPr lang="ru-RU" sz="2000" b="0" dirty="0" smtClean="0"/>
                    </a:p>
                    <a:p>
                      <a:pPr algn="ctr"/>
                      <a:endParaRPr lang="ru-RU" sz="2000" b="0" dirty="0" smtClean="0"/>
                    </a:p>
                    <a:p>
                      <a:pPr algn="ctr"/>
                      <a:endParaRPr lang="ru-RU" sz="2000" b="0" dirty="0" smtClean="0"/>
                    </a:p>
                    <a:p>
                      <a:pPr algn="ctr"/>
                      <a:endParaRPr lang="ru-RU" sz="2000" b="0" dirty="0" smtClean="0"/>
                    </a:p>
                    <a:p>
                      <a:pPr algn="ctr"/>
                      <a:endParaRPr lang="ru-RU" sz="2000" b="0" dirty="0" smtClean="0"/>
                    </a:p>
                    <a:p>
                      <a:pPr algn="ctr"/>
                      <a:endParaRPr lang="ru-RU" sz="2000" b="0" dirty="0" smtClean="0"/>
                    </a:p>
                    <a:p>
                      <a:pPr algn="ctr"/>
                      <a:endParaRPr lang="ru-RU" sz="2000" b="0" dirty="0" smtClean="0"/>
                    </a:p>
                    <a:p>
                      <a:pPr algn="ctr"/>
                      <a:endParaRPr lang="ru-RU" sz="2000" b="0" dirty="0" smtClean="0"/>
                    </a:p>
                    <a:p>
                      <a:pPr algn="ctr"/>
                      <a:r>
                        <a:rPr lang="ru-RU" sz="2000" b="0" dirty="0" smtClean="0"/>
                        <a:t>2.</a:t>
                      </a:r>
                    </a:p>
                  </a:txBody>
                  <a:tcPr/>
                </a:tc>
                <a:tc>
                  <a:txBody>
                    <a:bodyPr/>
                    <a:lstStyle/>
                    <a:p>
                      <a:r>
                        <a:rPr kumimoji="0" lang="ru-RU" sz="1800" b="1" i="0" kern="1200" dirty="0" smtClean="0">
                          <a:solidFill>
                            <a:schemeClr val="tx1"/>
                          </a:solidFill>
                          <a:effectLst/>
                          <a:latin typeface="+mn-lt"/>
                          <a:ea typeface="+mn-ea"/>
                          <a:cs typeface="+mn-cs"/>
                        </a:rPr>
                        <a:t> </a:t>
                      </a:r>
                      <a:r>
                        <a:rPr kumimoji="0" lang="ru-RU" sz="2000" b="0" i="0" kern="1200" dirty="0" smtClean="0">
                          <a:solidFill>
                            <a:schemeClr val="tx1"/>
                          </a:solidFill>
                          <a:effectLst/>
                          <a:latin typeface="+mn-lt"/>
                          <a:ea typeface="+mn-ea"/>
                          <a:cs typeface="+mn-cs"/>
                        </a:rPr>
                        <a:t>Развивает понимание важности статьи доходов и расходов, составляемой на конкретный срок – год.</a:t>
                      </a:r>
                    </a:p>
                    <a:p>
                      <a:r>
                        <a:rPr kumimoji="0" lang="ru-RU" sz="2000" b="1" i="0" kern="1200" dirty="0" smtClean="0">
                          <a:solidFill>
                            <a:schemeClr val="tx1"/>
                          </a:solidFill>
                          <a:effectLst/>
                          <a:latin typeface="+mn-lt"/>
                          <a:ea typeface="+mn-ea"/>
                          <a:cs typeface="+mn-cs"/>
                        </a:rPr>
                        <a:t>Решение:  </a:t>
                      </a:r>
                      <a:endParaRPr kumimoji="0" lang="ru-RU" sz="2000" b="0" i="0" kern="1200" dirty="0" smtClean="0">
                        <a:solidFill>
                          <a:schemeClr val="tx1"/>
                        </a:solidFill>
                        <a:effectLst/>
                        <a:latin typeface="+mn-lt"/>
                        <a:ea typeface="+mn-ea"/>
                        <a:cs typeface="+mn-cs"/>
                      </a:endParaRPr>
                    </a:p>
                    <a:p>
                      <a:r>
                        <a:rPr kumimoji="0" lang="ru-RU" sz="2000" b="0" i="0" kern="1200" dirty="0" smtClean="0">
                          <a:solidFill>
                            <a:schemeClr val="tx1"/>
                          </a:solidFill>
                          <a:effectLst/>
                          <a:latin typeface="+mn-lt"/>
                          <a:ea typeface="+mn-ea"/>
                          <a:cs typeface="+mn-cs"/>
                        </a:rPr>
                        <a:t>1)    64000+37000+17000+19000=137000 (руб.) – доход семьи за месяц</a:t>
                      </a:r>
                    </a:p>
                    <a:p>
                      <a:r>
                        <a:rPr kumimoji="0" lang="ru-RU" sz="2000" b="0" i="0" kern="1200" dirty="0" smtClean="0">
                          <a:solidFill>
                            <a:schemeClr val="tx1"/>
                          </a:solidFill>
                          <a:effectLst/>
                          <a:latin typeface="+mn-lt"/>
                          <a:ea typeface="+mn-ea"/>
                          <a:cs typeface="+mn-cs"/>
                        </a:rPr>
                        <a:t>2)    137000-55000=82000 (руб.) – остается у семьи в месяц</a:t>
                      </a:r>
                    </a:p>
                    <a:p>
                      <a:r>
                        <a:rPr kumimoji="0" lang="ru-RU" sz="2000" b="0" i="0" kern="1200" dirty="0" smtClean="0">
                          <a:solidFill>
                            <a:schemeClr val="tx1"/>
                          </a:solidFill>
                          <a:effectLst/>
                          <a:latin typeface="+mn-lt"/>
                          <a:ea typeface="+mn-ea"/>
                          <a:cs typeface="+mn-cs"/>
                        </a:rPr>
                        <a:t>3)    82000*12=984000 (руб.)</a:t>
                      </a:r>
                    </a:p>
                    <a:p>
                      <a:r>
                        <a:rPr kumimoji="0" lang="ru-RU" sz="2000" b="1" i="0" kern="1200" dirty="0" smtClean="0">
                          <a:solidFill>
                            <a:schemeClr val="tx1"/>
                          </a:solidFill>
                          <a:effectLst/>
                          <a:latin typeface="+mn-lt"/>
                          <a:ea typeface="+mn-ea"/>
                          <a:cs typeface="+mn-cs"/>
                        </a:rPr>
                        <a:t>Ответ:</a:t>
                      </a:r>
                      <a:r>
                        <a:rPr kumimoji="0" lang="ru-RU" sz="2000" b="0" i="0" kern="1200" dirty="0" smtClean="0">
                          <a:solidFill>
                            <a:schemeClr val="tx1"/>
                          </a:solidFill>
                          <a:effectLst/>
                          <a:latin typeface="+mn-lt"/>
                          <a:ea typeface="+mn-ea"/>
                          <a:cs typeface="+mn-cs"/>
                        </a:rPr>
                        <a:t> семья накопит 984000 рублей, соответственно ремонт оплатить сможет.</a:t>
                      </a:r>
                    </a:p>
                    <a:p>
                      <a:endParaRPr kumimoji="0" lang="ru-RU" sz="2000" b="0" i="0" kern="1200" dirty="0" smtClean="0">
                        <a:solidFill>
                          <a:schemeClr val="tx1"/>
                        </a:solidFill>
                        <a:effectLst/>
                        <a:latin typeface="+mn-lt"/>
                        <a:ea typeface="+mn-ea"/>
                        <a:cs typeface="+mn-cs"/>
                      </a:endParaRPr>
                    </a:p>
                    <a:p>
                      <a:r>
                        <a:rPr kumimoji="0" lang="ru-RU" sz="2000" b="0" i="0" kern="1200" dirty="0" smtClean="0">
                          <a:solidFill>
                            <a:schemeClr val="tx1"/>
                          </a:solidFill>
                          <a:effectLst/>
                          <a:latin typeface="+mn-lt"/>
                          <a:ea typeface="+mn-ea"/>
                          <a:cs typeface="+mn-cs"/>
                        </a:rPr>
                        <a:t>Развивает вычислительные навыки, осведомленность о финансах и бюджете семьи, а также о таких нравственных понятиях как бережливость и экономность.</a:t>
                      </a:r>
                    </a:p>
                    <a:p>
                      <a:r>
                        <a:rPr kumimoji="0" lang="ru-RU" sz="2000" b="1" i="0" kern="1200" dirty="0" smtClean="0">
                          <a:solidFill>
                            <a:schemeClr val="tx1"/>
                          </a:solidFill>
                          <a:effectLst/>
                          <a:latin typeface="+mn-lt"/>
                          <a:ea typeface="+mn-ea"/>
                          <a:cs typeface="+mn-cs"/>
                        </a:rPr>
                        <a:t>Решение:  </a:t>
                      </a:r>
                      <a:endParaRPr kumimoji="0" lang="ru-RU" sz="2000" b="0" i="0" kern="1200" dirty="0" smtClean="0">
                        <a:solidFill>
                          <a:schemeClr val="tx1"/>
                        </a:solidFill>
                        <a:effectLst/>
                        <a:latin typeface="+mn-lt"/>
                        <a:ea typeface="+mn-ea"/>
                        <a:cs typeface="+mn-cs"/>
                      </a:endParaRPr>
                    </a:p>
                    <a:p>
                      <a:r>
                        <a:rPr kumimoji="0" lang="ru-RU" sz="2000" b="0" i="0" kern="1200" dirty="0" smtClean="0">
                          <a:solidFill>
                            <a:schemeClr val="tx1"/>
                          </a:solidFill>
                          <a:effectLst/>
                          <a:latin typeface="+mn-lt"/>
                          <a:ea typeface="+mn-ea"/>
                          <a:cs typeface="+mn-cs"/>
                        </a:rPr>
                        <a:t>1)    6300+3000+5000+2000=16300 (руб.) – всего у Семена в копилке</a:t>
                      </a:r>
                    </a:p>
                    <a:p>
                      <a:r>
                        <a:rPr kumimoji="0" lang="ru-RU" sz="2000" b="0" i="0" kern="1200" dirty="0" smtClean="0">
                          <a:solidFill>
                            <a:schemeClr val="tx1"/>
                          </a:solidFill>
                          <a:effectLst/>
                          <a:latin typeface="+mn-lt"/>
                          <a:ea typeface="+mn-ea"/>
                          <a:cs typeface="+mn-cs"/>
                        </a:rPr>
                        <a:t>2)    16300-3500=12800 (руб.)</a:t>
                      </a:r>
                    </a:p>
                    <a:p>
                      <a:r>
                        <a:rPr kumimoji="0" lang="ru-RU" sz="2000" b="1" i="0" kern="1200" dirty="0" smtClean="0">
                          <a:solidFill>
                            <a:schemeClr val="tx1"/>
                          </a:solidFill>
                          <a:effectLst/>
                          <a:latin typeface="+mn-lt"/>
                          <a:ea typeface="+mn-ea"/>
                          <a:cs typeface="+mn-cs"/>
                        </a:rPr>
                        <a:t>Ответ: </a:t>
                      </a:r>
                      <a:r>
                        <a:rPr kumimoji="0" lang="ru-RU" sz="2000" b="0" i="0" kern="1200" dirty="0" smtClean="0">
                          <a:solidFill>
                            <a:schemeClr val="tx1"/>
                          </a:solidFill>
                          <a:effectLst/>
                          <a:latin typeface="+mn-lt"/>
                          <a:ea typeface="+mn-ea"/>
                          <a:cs typeface="+mn-cs"/>
                        </a:rPr>
                        <a:t>12800 рублей максимальная сумма, которую Никита может потратить на телефон.</a:t>
                      </a:r>
                    </a:p>
                    <a:p>
                      <a:endParaRPr kumimoji="0" lang="ru-RU" sz="1800" b="0" i="0"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672141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919536" y="1117187"/>
            <a:ext cx="432048" cy="418058"/>
          </a:xfrm>
          <a:prstGeom prst="rect">
            <a:avLst/>
          </a:prstGeom>
          <a:noFill/>
        </p:spPr>
        <p:txBody>
          <a:bodyPr vert="horz" lIns="91440" tIns="45720" rIns="91440" bIns="45720" rtlCol="0" anchor="ctr">
            <a:normAutofit fontScale="97500"/>
          </a:bodyPr>
          <a:lstStyle/>
          <a:p>
            <a:pPr algn="ctr">
              <a:spcBef>
                <a:spcPct val="0"/>
              </a:spcBef>
              <a:defRPr/>
            </a:pPr>
            <a:r>
              <a:rPr lang="ru-RU" sz="2200" b="1" dirty="0">
                <a:latin typeface="Times New Roman" pitchFamily="18" charset="0"/>
                <a:ea typeface="+mj-ea"/>
                <a:cs typeface="Times New Roman" pitchFamily="18" charset="0"/>
              </a:rPr>
              <a:t>1. </a:t>
            </a:r>
            <a:endParaRPr lang="ru-RU" sz="2200" dirty="0">
              <a:latin typeface="+mj-lt"/>
              <a:ea typeface="+mj-ea"/>
              <a:cs typeface="+mj-cs"/>
            </a:endParaRPr>
          </a:p>
        </p:txBody>
      </p:sp>
      <p:sp>
        <p:nvSpPr>
          <p:cNvPr id="10" name="Заголовок 1"/>
          <p:cNvSpPr txBox="1">
            <a:spLocks/>
          </p:cNvSpPr>
          <p:nvPr/>
        </p:nvSpPr>
        <p:spPr>
          <a:xfrm>
            <a:off x="1919536" y="3278999"/>
            <a:ext cx="432048" cy="418058"/>
          </a:xfrm>
          <a:prstGeom prst="rect">
            <a:avLst/>
          </a:prstGeom>
          <a:noFill/>
        </p:spPr>
        <p:txBody>
          <a:bodyPr vert="horz" lIns="91440" tIns="45720" rIns="91440" bIns="45720" rtlCol="0" anchor="ctr">
            <a:normAutofit fontScale="97500"/>
          </a:bodyPr>
          <a:lstStyle/>
          <a:p>
            <a:pPr algn="ctr">
              <a:spcBef>
                <a:spcPct val="0"/>
              </a:spcBef>
              <a:defRPr/>
            </a:pPr>
            <a:r>
              <a:rPr lang="ru-RU" sz="2200" b="1" dirty="0">
                <a:latin typeface="Times New Roman" pitchFamily="18" charset="0"/>
                <a:ea typeface="+mj-ea"/>
                <a:cs typeface="Times New Roman" pitchFamily="18" charset="0"/>
              </a:rPr>
              <a:t>2. </a:t>
            </a:r>
            <a:endParaRPr lang="ru-RU" sz="2200" dirty="0">
              <a:latin typeface="+mj-lt"/>
              <a:ea typeface="+mj-ea"/>
              <a:cs typeface="+mj-cs"/>
            </a:endParaRPr>
          </a:p>
        </p:txBody>
      </p:sp>
      <p:sp>
        <p:nvSpPr>
          <p:cNvPr id="19" name="Заголовок 1"/>
          <p:cNvSpPr txBox="1">
            <a:spLocks/>
          </p:cNvSpPr>
          <p:nvPr/>
        </p:nvSpPr>
        <p:spPr>
          <a:xfrm>
            <a:off x="1919536" y="5577396"/>
            <a:ext cx="432048" cy="418058"/>
          </a:xfrm>
          <a:prstGeom prst="rect">
            <a:avLst/>
          </a:prstGeom>
          <a:noFill/>
        </p:spPr>
        <p:txBody>
          <a:bodyPr vert="horz" lIns="91440" tIns="45720" rIns="91440" bIns="45720" rtlCol="0" anchor="ctr">
            <a:normAutofit fontScale="97500"/>
          </a:bodyPr>
          <a:lstStyle/>
          <a:p>
            <a:pPr algn="ctr">
              <a:spcBef>
                <a:spcPct val="0"/>
              </a:spcBef>
              <a:defRPr/>
            </a:pPr>
            <a:r>
              <a:rPr lang="ru-RU" sz="2200" b="1" dirty="0">
                <a:latin typeface="Times New Roman" pitchFamily="18" charset="0"/>
                <a:ea typeface="+mj-ea"/>
                <a:cs typeface="Times New Roman" pitchFamily="18" charset="0"/>
              </a:rPr>
              <a:t>3. </a:t>
            </a:r>
            <a:endParaRPr lang="ru-RU" sz="2200" dirty="0">
              <a:latin typeface="+mj-lt"/>
              <a:ea typeface="+mj-ea"/>
              <a:cs typeface="+mj-cs"/>
            </a:endParaRPr>
          </a:p>
        </p:txBody>
      </p:sp>
      <p:sp>
        <p:nvSpPr>
          <p:cNvPr id="23" name="Заголовок 1"/>
          <p:cNvSpPr txBox="1">
            <a:spLocks/>
          </p:cNvSpPr>
          <p:nvPr/>
        </p:nvSpPr>
        <p:spPr>
          <a:xfrm>
            <a:off x="1831020" y="101903"/>
            <a:ext cx="8566472" cy="650362"/>
          </a:xfrm>
          <a:prstGeom prst="rect">
            <a:avLst/>
          </a:prstGeom>
          <a:solidFill>
            <a:srgbClr val="D9FFEB"/>
          </a:solidFill>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z="3600" b="1" dirty="0" smtClean="0">
                <a:latin typeface="Times New Roman" panose="02020603050405020304" pitchFamily="18" charset="0"/>
                <a:cs typeface="Times New Roman" pitchFamily="18" charset="0"/>
              </a:rPr>
              <a:t>Этап 2 «Ребусы»</a:t>
            </a:r>
            <a:endParaRPr lang="ru-RU" sz="3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547393" y="630370"/>
            <a:ext cx="3133725" cy="1809750"/>
          </a:xfrm>
          <a:prstGeom prst="rect">
            <a:avLst/>
          </a:prstGeom>
        </p:spPr>
      </p:pic>
      <p:pic>
        <p:nvPicPr>
          <p:cNvPr id="7" name="Рисунок 6"/>
          <p:cNvPicPr>
            <a:picLocks noChangeAspect="1"/>
          </p:cNvPicPr>
          <p:nvPr/>
        </p:nvPicPr>
        <p:blipFill>
          <a:blip r:embed="rId3"/>
          <a:stretch>
            <a:fillRect/>
          </a:stretch>
        </p:blipFill>
        <p:spPr>
          <a:xfrm>
            <a:off x="3818730" y="2583153"/>
            <a:ext cx="4591050" cy="1809750"/>
          </a:xfrm>
          <a:prstGeom prst="rect">
            <a:avLst/>
          </a:prstGeom>
        </p:spPr>
      </p:pic>
      <p:sp>
        <p:nvSpPr>
          <p:cNvPr id="11" name="AutoShape 6" descr="C:\Users\divfu\Downloads\%D0%B2%D0%B0%D0%BB%D1%8E%D1%82%D0%B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Рисунок 11"/>
          <p:cNvPicPr>
            <a:picLocks noChangeAspect="1"/>
          </p:cNvPicPr>
          <p:nvPr/>
        </p:nvPicPr>
        <p:blipFill>
          <a:blip r:embed="rId4"/>
          <a:stretch>
            <a:fillRect/>
          </a:stretch>
        </p:blipFill>
        <p:spPr>
          <a:xfrm>
            <a:off x="4785517" y="4672521"/>
            <a:ext cx="2657475" cy="1809750"/>
          </a:xfrm>
          <a:prstGeom prst="rect">
            <a:avLst/>
          </a:prstGeom>
        </p:spPr>
      </p:pic>
    </p:spTree>
    <p:extLst>
      <p:ext uri="{BB962C8B-B14F-4D97-AF65-F5344CB8AC3E}">
        <p14:creationId xmlns:p14="http://schemas.microsoft.com/office/powerpoint/2010/main" val="3780489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919536" y="1066967"/>
            <a:ext cx="432048" cy="418058"/>
          </a:xfrm>
          <a:prstGeom prst="rect">
            <a:avLst/>
          </a:prstGeom>
          <a:noFill/>
        </p:spPr>
        <p:txBody>
          <a:bodyPr vert="horz" lIns="91440" tIns="45720" rIns="91440" bIns="45720" rtlCol="0" anchor="ctr">
            <a:normAutofit fontScale="97500"/>
          </a:bodyPr>
          <a:lstStyle/>
          <a:p>
            <a:pPr algn="ctr">
              <a:spcBef>
                <a:spcPct val="0"/>
              </a:spcBef>
              <a:defRPr/>
            </a:pPr>
            <a:r>
              <a:rPr lang="ru-RU" sz="2200" b="1" dirty="0">
                <a:latin typeface="Times New Roman" pitchFamily="18" charset="0"/>
                <a:ea typeface="+mj-ea"/>
                <a:cs typeface="Times New Roman" pitchFamily="18" charset="0"/>
              </a:rPr>
              <a:t>4. </a:t>
            </a:r>
            <a:endParaRPr lang="ru-RU" sz="2200" dirty="0">
              <a:latin typeface="+mj-lt"/>
              <a:ea typeface="+mj-ea"/>
              <a:cs typeface="+mj-cs"/>
            </a:endParaRPr>
          </a:p>
        </p:txBody>
      </p:sp>
      <p:sp>
        <p:nvSpPr>
          <p:cNvPr id="7" name="Заголовок 1"/>
          <p:cNvSpPr txBox="1">
            <a:spLocks/>
          </p:cNvSpPr>
          <p:nvPr/>
        </p:nvSpPr>
        <p:spPr>
          <a:xfrm>
            <a:off x="1915578" y="5104103"/>
            <a:ext cx="432048" cy="418058"/>
          </a:xfrm>
          <a:prstGeom prst="rect">
            <a:avLst/>
          </a:prstGeom>
          <a:noFill/>
        </p:spPr>
        <p:txBody>
          <a:bodyPr vert="horz" lIns="91440" tIns="45720" rIns="91440" bIns="45720" rtlCol="0" anchor="ctr">
            <a:normAutofit fontScale="97500"/>
          </a:bodyPr>
          <a:lstStyle/>
          <a:p>
            <a:pPr algn="ctr">
              <a:spcBef>
                <a:spcPct val="0"/>
              </a:spcBef>
              <a:defRPr/>
            </a:pPr>
            <a:r>
              <a:rPr lang="ru-RU" sz="2200" b="1" dirty="0">
                <a:latin typeface="Times New Roman" pitchFamily="18" charset="0"/>
                <a:ea typeface="+mj-ea"/>
                <a:cs typeface="Times New Roman" pitchFamily="18" charset="0"/>
              </a:rPr>
              <a:t>5. </a:t>
            </a:r>
            <a:endParaRPr lang="ru-RU" sz="2200" dirty="0">
              <a:latin typeface="+mj-lt"/>
              <a:ea typeface="+mj-ea"/>
              <a:cs typeface="+mj-cs"/>
            </a:endParaRPr>
          </a:p>
        </p:txBody>
      </p:sp>
      <p:pic>
        <p:nvPicPr>
          <p:cNvPr id="13" name="Рисунок 12"/>
          <p:cNvPicPr>
            <a:picLocks noChangeAspect="1"/>
          </p:cNvPicPr>
          <p:nvPr/>
        </p:nvPicPr>
        <p:blipFill>
          <a:blip r:embed="rId2"/>
          <a:stretch>
            <a:fillRect/>
          </a:stretch>
        </p:blipFill>
        <p:spPr>
          <a:xfrm>
            <a:off x="2569207" y="0"/>
            <a:ext cx="6820153" cy="3284738"/>
          </a:xfrm>
          <a:prstGeom prst="rect">
            <a:avLst/>
          </a:prstGeom>
        </p:spPr>
      </p:pic>
      <p:pic>
        <p:nvPicPr>
          <p:cNvPr id="14" name="Рисунок 13"/>
          <p:cNvPicPr>
            <a:picLocks noChangeAspect="1"/>
          </p:cNvPicPr>
          <p:nvPr/>
        </p:nvPicPr>
        <p:blipFill>
          <a:blip r:embed="rId3"/>
          <a:stretch>
            <a:fillRect/>
          </a:stretch>
        </p:blipFill>
        <p:spPr>
          <a:xfrm>
            <a:off x="3424516" y="3495463"/>
            <a:ext cx="4982637" cy="3078703"/>
          </a:xfrm>
          <a:prstGeom prst="rect">
            <a:avLst/>
          </a:prstGeom>
        </p:spPr>
      </p:pic>
    </p:spTree>
    <p:extLst>
      <p:ext uri="{BB962C8B-B14F-4D97-AF65-F5344CB8AC3E}">
        <p14:creationId xmlns:p14="http://schemas.microsoft.com/office/powerpoint/2010/main" val="1220266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62074"/>
          </a:xfrm>
          <a:solidFill>
            <a:srgbClr val="D9FFEB"/>
          </a:solidFill>
        </p:spPr>
        <p:txBody>
          <a:bodyPr>
            <a:normAutofit/>
          </a:bodyPr>
          <a:lstStyle/>
          <a:p>
            <a:r>
              <a:rPr lang="ru-RU" sz="2400" b="1" dirty="0">
                <a:latin typeface="Times New Roman" pitchFamily="18" charset="0"/>
                <a:cs typeface="Times New Roman" pitchFamily="18" charset="0"/>
              </a:rPr>
              <a:t>Ответы на ребусы:</a:t>
            </a:r>
          </a:p>
        </p:txBody>
      </p:sp>
      <p:sp>
        <p:nvSpPr>
          <p:cNvPr id="3" name="Содержимое 2"/>
          <p:cNvSpPr>
            <a:spLocks noGrp="1"/>
          </p:cNvSpPr>
          <p:nvPr>
            <p:ph sz="quarter" idx="1"/>
          </p:nvPr>
        </p:nvSpPr>
        <p:spPr>
          <a:xfrm>
            <a:off x="1981200" y="1052738"/>
            <a:ext cx="8219256" cy="4824535"/>
          </a:xfrm>
          <a:solidFill>
            <a:schemeClr val="accent5">
              <a:lumMod val="20000"/>
              <a:lumOff val="80000"/>
            </a:schemeClr>
          </a:solidFill>
        </p:spPr>
        <p:txBody>
          <a:bodyPr>
            <a:normAutofit/>
          </a:bodyPr>
          <a:lstStyle/>
          <a:p>
            <a:r>
              <a:rPr lang="ru-RU" sz="2400" dirty="0">
                <a:solidFill>
                  <a:schemeClr val="tx1"/>
                </a:solidFill>
                <a:latin typeface="Times New Roman" pitchFamily="18" charset="0"/>
                <a:cs typeface="Times New Roman" pitchFamily="18" charset="0"/>
              </a:rPr>
              <a:t>1. </a:t>
            </a:r>
            <a:r>
              <a:rPr lang="ru-RU" sz="2400" dirty="0" smtClean="0">
                <a:solidFill>
                  <a:schemeClr val="tx1"/>
                </a:solidFill>
                <a:latin typeface="Times New Roman" pitchFamily="18" charset="0"/>
                <a:cs typeface="Times New Roman" pitchFamily="18" charset="0"/>
              </a:rPr>
              <a:t>Расходы</a:t>
            </a:r>
            <a:endParaRPr lang="ru-RU" sz="2400" dirty="0">
              <a:solidFill>
                <a:schemeClr val="tx1"/>
              </a:solidFill>
              <a:latin typeface="Times New Roman" pitchFamily="18" charset="0"/>
              <a:cs typeface="Times New Roman" pitchFamily="18" charset="0"/>
            </a:endParaRPr>
          </a:p>
          <a:p>
            <a:r>
              <a:rPr lang="ru-RU" sz="2400" dirty="0" smtClean="0">
                <a:solidFill>
                  <a:schemeClr val="tx1"/>
                </a:solidFill>
                <a:latin typeface="Times New Roman" pitchFamily="18" charset="0"/>
                <a:cs typeface="Times New Roman" pitchFamily="18" charset="0"/>
              </a:rPr>
              <a:t>2.Инвестиции</a:t>
            </a:r>
          </a:p>
          <a:p>
            <a:r>
              <a:rPr lang="ru-RU" sz="2400" dirty="0" smtClean="0">
                <a:solidFill>
                  <a:schemeClr val="tx1"/>
                </a:solidFill>
                <a:latin typeface="Times New Roman" pitchFamily="18" charset="0"/>
                <a:cs typeface="Times New Roman" pitchFamily="18" charset="0"/>
              </a:rPr>
              <a:t>3. Валюта</a:t>
            </a:r>
            <a:endParaRPr lang="ru-RU" sz="2400" dirty="0">
              <a:solidFill>
                <a:schemeClr val="tx1"/>
              </a:solidFill>
              <a:latin typeface="Times New Roman" pitchFamily="18" charset="0"/>
              <a:cs typeface="Times New Roman" pitchFamily="18" charset="0"/>
            </a:endParaRPr>
          </a:p>
          <a:p>
            <a:r>
              <a:rPr lang="ru-RU" sz="2400" dirty="0" smtClean="0">
                <a:solidFill>
                  <a:schemeClr val="tx1"/>
                </a:solidFill>
                <a:latin typeface="Times New Roman" pitchFamily="18" charset="0"/>
                <a:cs typeface="Times New Roman" pitchFamily="18" charset="0"/>
              </a:rPr>
              <a:t> 4</a:t>
            </a:r>
            <a:r>
              <a:rPr lang="ru-RU" sz="2400" dirty="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Финансовое планирование</a:t>
            </a:r>
            <a:endParaRPr lang="ru-RU" sz="2400" dirty="0">
              <a:solidFill>
                <a:schemeClr val="tx1"/>
              </a:solidFill>
              <a:latin typeface="Times New Roman" pitchFamily="18" charset="0"/>
              <a:cs typeface="Times New Roman" pitchFamily="18" charset="0"/>
            </a:endParaRPr>
          </a:p>
          <a:p>
            <a:r>
              <a:rPr lang="ru-RU" sz="2400" dirty="0">
                <a:solidFill>
                  <a:schemeClr val="tx1"/>
                </a:solidFill>
                <a:latin typeface="Times New Roman" pitchFamily="18" charset="0"/>
                <a:cs typeface="Times New Roman" pitchFamily="18" charset="0"/>
              </a:rPr>
              <a:t>5. </a:t>
            </a:r>
            <a:r>
              <a:rPr lang="ru-RU" dirty="0" smtClean="0">
                <a:latin typeface="Times New Roman" pitchFamily="18" charset="0"/>
                <a:cs typeface="Times New Roman" pitchFamily="18" charset="0"/>
              </a:rPr>
              <a:t>Б</a:t>
            </a:r>
            <a:r>
              <a:rPr lang="ru-RU" sz="2400" dirty="0" smtClean="0">
                <a:solidFill>
                  <a:schemeClr val="tx1"/>
                </a:solidFill>
                <a:latin typeface="Times New Roman" pitchFamily="18" charset="0"/>
                <a:cs typeface="Times New Roman" pitchFamily="18" charset="0"/>
              </a:rPr>
              <a:t>анковский вклад</a:t>
            </a: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55872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190171" y="91561"/>
            <a:ext cx="5604933" cy="650362"/>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z="3600" b="1" dirty="0" smtClean="0">
                <a:solidFill>
                  <a:schemeClr val="tx1"/>
                </a:solidFill>
                <a:latin typeface="Times New Roman" panose="02020603050405020304" pitchFamily="18" charset="0"/>
                <a:cs typeface="Times New Roman" pitchFamily="18" charset="0"/>
              </a:rPr>
              <a:t>Этап 3 «Кроссворд»</a:t>
            </a:r>
            <a:endParaRPr lang="ru-RU" sz="36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34209283"/>
              </p:ext>
            </p:extLst>
          </p:nvPr>
        </p:nvGraphicFramePr>
        <p:xfrm>
          <a:off x="971558" y="742956"/>
          <a:ext cx="9609360" cy="6115044"/>
        </p:xfrm>
        <a:graphic>
          <a:graphicData uri="http://schemas.openxmlformats.org/drawingml/2006/table">
            <a:tbl>
              <a:tblPr firstRow="1" firstCol="1" bandRow="1"/>
              <a:tblGrid>
                <a:gridCol w="331092"/>
                <a:gridCol w="331092"/>
                <a:gridCol w="331092"/>
                <a:gridCol w="331092"/>
                <a:gridCol w="332374"/>
                <a:gridCol w="331092"/>
                <a:gridCol w="331092"/>
                <a:gridCol w="331092"/>
                <a:gridCol w="331092"/>
                <a:gridCol w="332374"/>
                <a:gridCol w="331092"/>
                <a:gridCol w="331092"/>
                <a:gridCol w="331092"/>
                <a:gridCol w="331092"/>
                <a:gridCol w="332374"/>
                <a:gridCol w="331092"/>
                <a:gridCol w="331092"/>
                <a:gridCol w="331092"/>
                <a:gridCol w="331092"/>
                <a:gridCol w="332374"/>
                <a:gridCol w="331092"/>
                <a:gridCol w="331092"/>
                <a:gridCol w="331092"/>
                <a:gridCol w="331092"/>
                <a:gridCol w="332374"/>
                <a:gridCol w="331092"/>
                <a:gridCol w="331092"/>
                <a:gridCol w="331092"/>
                <a:gridCol w="332374"/>
              </a:tblGrid>
              <a:tr h="235194">
                <a:tc>
                  <a:txBody>
                    <a:bodyPr/>
                    <a:lstStyle/>
                    <a:p>
                      <a:pPr algn="ctr">
                        <a:lnSpc>
                          <a:spcPct val="115000"/>
                        </a:lnSpc>
                        <a:spcAft>
                          <a:spcPts val="0"/>
                        </a:spcAft>
                      </a:pPr>
                      <a:r>
                        <a:rPr lang="ru-RU" sz="1000" b="1" dirty="0">
                          <a:solidFill>
                            <a:srgbClr val="C00000"/>
                          </a:solidFill>
                          <a:effectLst/>
                          <a:latin typeface="Times New Roman"/>
                          <a:ea typeface="Calibri"/>
                          <a:cs typeface="Times New Roman"/>
                        </a:rPr>
                        <a:t> </a:t>
                      </a:r>
                      <a:endParaRPr lang="ru-RU" sz="900" dirty="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15.</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2.</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9.</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16.</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dirty="0">
                          <a:solidFill>
                            <a:srgbClr val="C00000"/>
                          </a:solidFill>
                          <a:effectLst/>
                          <a:latin typeface="Times New Roman"/>
                          <a:ea typeface="Calibri"/>
                          <a:cs typeface="Times New Roman"/>
                        </a:rPr>
                        <a:t> </a:t>
                      </a:r>
                      <a:endParaRPr lang="ru-RU" sz="900" dirty="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10.</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12.</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14.</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1.</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13.</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4.</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18.</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11.</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3.</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6.</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8.</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17.</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5.</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dirty="0">
                          <a:solidFill>
                            <a:srgbClr val="C00000"/>
                          </a:solidFill>
                          <a:effectLst/>
                          <a:latin typeface="Times New Roman"/>
                          <a:ea typeface="Calibri"/>
                          <a:cs typeface="Times New Roman"/>
                        </a:rPr>
                        <a:t> </a:t>
                      </a:r>
                      <a:endParaRPr lang="ru-RU" sz="900" dirty="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19.</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7.</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21.</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20.</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22.</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w="12700" cap="flat" cmpd="sng" algn="ctr">
                      <a:solidFill>
                        <a:srgbClr val="7030A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w="12700" cap="flat" cmpd="sng" algn="ctr">
                      <a:solidFill>
                        <a:srgbClr val="7030A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w="12700" cap="flat" cmpd="sng" algn="ctr">
                      <a:solidFill>
                        <a:srgbClr val="7030A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r h="235194">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a:solidFill>
                            <a:srgbClr val="C00000"/>
                          </a:solidFill>
                          <a:effectLst/>
                          <a:latin typeface="Times New Roman"/>
                          <a:ea typeface="Calibri"/>
                          <a:cs typeface="Times New Roman"/>
                        </a:rPr>
                        <a:t> </a:t>
                      </a:r>
                      <a:endParaRPr lang="ru-RU" sz="90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c>
                  <a:txBody>
                    <a:bodyPr/>
                    <a:lstStyle/>
                    <a:p>
                      <a:pPr algn="ctr">
                        <a:lnSpc>
                          <a:spcPct val="115000"/>
                        </a:lnSpc>
                        <a:spcAft>
                          <a:spcPts val="0"/>
                        </a:spcAft>
                      </a:pPr>
                      <a:r>
                        <a:rPr lang="ru-RU" sz="1000" b="1" dirty="0">
                          <a:solidFill>
                            <a:srgbClr val="C00000"/>
                          </a:solidFill>
                          <a:effectLst/>
                          <a:latin typeface="Times New Roman"/>
                          <a:ea typeface="Calibri"/>
                          <a:cs typeface="Times New Roman"/>
                        </a:rPr>
                        <a:t> </a:t>
                      </a:r>
                      <a:endParaRPr lang="ru-RU" sz="900" dirty="0">
                        <a:effectLst/>
                        <a:latin typeface="Calibri"/>
                        <a:ea typeface="Calibri"/>
                        <a:cs typeface="Times New Roman"/>
                      </a:endParaRPr>
                    </a:p>
                  </a:txBody>
                  <a:tcPr marL="58007" marR="58007" marT="0" marB="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492900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672</TotalTime>
  <Words>686</Words>
  <Application>Microsoft Office PowerPoint</Application>
  <PresentationFormat>Произвольный</PresentationFormat>
  <Paragraphs>872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Эркер</vt:lpstr>
      <vt:lpstr>Презентация PowerPoint</vt:lpstr>
      <vt:lpstr>Презентация PowerPoint</vt:lpstr>
      <vt:lpstr>Презентация PowerPoint</vt:lpstr>
      <vt:lpstr>Презентация PowerPoint</vt:lpstr>
      <vt:lpstr>Ответы</vt:lpstr>
      <vt:lpstr>Презентация PowerPoint</vt:lpstr>
      <vt:lpstr>Презентация PowerPoint</vt:lpstr>
      <vt:lpstr>Ответы на ребусы:</vt:lpstr>
      <vt:lpstr>Презентация PowerPoint</vt:lpstr>
      <vt:lpstr>Презентация PowerPoint</vt:lpstr>
      <vt:lpstr>Презентация PowerPoint</vt:lpstr>
      <vt:lpstr>Презентация PowerPoint</vt:lpstr>
      <vt:lpstr>Конечный результат квеста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управление Финансовое</cp:lastModifiedBy>
  <cp:revision>83</cp:revision>
  <cp:lastPrinted>2026-03-25T07:12:37Z</cp:lastPrinted>
  <dcterms:created xsi:type="dcterms:W3CDTF">2023-03-27T07:24:05Z</dcterms:created>
  <dcterms:modified xsi:type="dcterms:W3CDTF">2026-03-25T08:25:15Z</dcterms:modified>
</cp:coreProperties>
</file>